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5.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6.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7.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8.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9.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rawings/drawing2.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3.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4.xml" ContentType="application/vnd.openxmlformats-officedocument.drawingml.chartshape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5.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6.xml" ContentType="application/vnd.openxmlformats-officedocument.drawingml.chartshapes+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7.xml" ContentType="application/vnd.openxmlformats-officedocument.drawingml.chartshapes+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drawings/drawing8.xml" ContentType="application/vnd.openxmlformats-officedocument.drawingml.chartshapes+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9.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drawings/drawing10.xml" ContentType="application/vnd.openxmlformats-officedocument.drawingml.chartshapes+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drawings/drawing11.xml" ContentType="application/vnd.openxmlformats-officedocument.drawingml.chartshapes+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3" r:id="rId1"/>
    <p:sldMasterId id="2147483737" r:id="rId2"/>
    <p:sldMasterId id="2147483660" r:id="rId3"/>
    <p:sldMasterId id="2147483665" r:id="rId4"/>
    <p:sldMasterId id="2147483671" r:id="rId5"/>
    <p:sldMasterId id="2147483674" r:id="rId6"/>
    <p:sldMasterId id="2147483680" r:id="rId7"/>
    <p:sldMasterId id="2147483686" r:id="rId8"/>
    <p:sldMasterId id="2147483699" r:id="rId9"/>
    <p:sldMasterId id="2147483746" r:id="rId10"/>
  </p:sldMasterIdLst>
  <p:notesMasterIdLst>
    <p:notesMasterId r:id="rId47"/>
  </p:notesMasterIdLst>
  <p:sldIdLst>
    <p:sldId id="258" r:id="rId11"/>
    <p:sldId id="259" r:id="rId12"/>
    <p:sldId id="569" r:id="rId13"/>
    <p:sldId id="570" r:id="rId14"/>
    <p:sldId id="571" r:id="rId15"/>
    <p:sldId id="535" r:id="rId16"/>
    <p:sldId id="536" r:id="rId17"/>
    <p:sldId id="537" r:id="rId18"/>
    <p:sldId id="538" r:id="rId19"/>
    <p:sldId id="556" r:id="rId20"/>
    <p:sldId id="567" r:id="rId21"/>
    <p:sldId id="568" r:id="rId22"/>
    <p:sldId id="520" r:id="rId23"/>
    <p:sldId id="572" r:id="rId24"/>
    <p:sldId id="566" r:id="rId25"/>
    <p:sldId id="564" r:id="rId26"/>
    <p:sldId id="507" r:id="rId27"/>
    <p:sldId id="534" r:id="rId28"/>
    <p:sldId id="522" r:id="rId29"/>
    <p:sldId id="530" r:id="rId30"/>
    <p:sldId id="565" r:id="rId31"/>
    <p:sldId id="525" r:id="rId32"/>
    <p:sldId id="541" r:id="rId33"/>
    <p:sldId id="542" r:id="rId34"/>
    <p:sldId id="543" r:id="rId35"/>
    <p:sldId id="544" r:id="rId36"/>
    <p:sldId id="545" r:id="rId37"/>
    <p:sldId id="546" r:id="rId38"/>
    <p:sldId id="547" r:id="rId39"/>
    <p:sldId id="548" r:id="rId40"/>
    <p:sldId id="549" r:id="rId41"/>
    <p:sldId id="550" r:id="rId42"/>
    <p:sldId id="551" r:id="rId43"/>
    <p:sldId id="552" r:id="rId44"/>
    <p:sldId id="526" r:id="rId45"/>
    <p:sldId id="523" r:id="rId46"/>
  </p:sldIdLst>
  <p:sldSz cx="9144000" cy="6858000" type="screen4x3"/>
  <p:notesSz cx="7019925" cy="9305925"/>
  <p:embeddedFontLst>
    <p:embeddedFont>
      <p:font typeface="Calibri" panose="020F0502020204030204" pitchFamily="34" charset="0"/>
      <p:regular r:id="rId48"/>
      <p:bold r:id="rId49"/>
      <p:italic r:id="rId50"/>
      <p:boldItalic r:id="rId51"/>
    </p:embeddedFont>
    <p:embeddedFont>
      <p:font typeface="Helvetica Neue" panose="020B0604020202020204"/>
      <p:regular r:id="rId52"/>
      <p:bold r:id="rId53"/>
      <p:italic r:id="rId54"/>
      <p:boldItalic r:id="rId55"/>
    </p:embeddedFont>
    <p:embeddedFont>
      <p:font typeface="SJSU Spartan Bold" panose="02000000000000000000" charset="0"/>
      <p:regular r:id="rId56"/>
    </p:embeddedFont>
    <p:embeddedFont>
      <p:font typeface="SJSU Spartan Regular" panose="02000000000000000000" charset="0"/>
      <p:regular r:id="rId5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EB1B665-E86F-466B-813B-4E6C05761FB7}">
          <p14:sldIdLst>
            <p14:sldId id="258"/>
            <p14:sldId id="259"/>
          </p14:sldIdLst>
        </p14:section>
        <p14:section name="Untitled Section" id="{F72D753F-32C6-4738-A0A3-6903C130F7D4}">
          <p14:sldIdLst>
            <p14:sldId id="569"/>
            <p14:sldId id="570"/>
            <p14:sldId id="571"/>
            <p14:sldId id="535"/>
            <p14:sldId id="536"/>
            <p14:sldId id="537"/>
            <p14:sldId id="538"/>
            <p14:sldId id="556"/>
            <p14:sldId id="567"/>
            <p14:sldId id="568"/>
            <p14:sldId id="520"/>
            <p14:sldId id="572"/>
            <p14:sldId id="566"/>
            <p14:sldId id="564"/>
            <p14:sldId id="507"/>
            <p14:sldId id="534"/>
            <p14:sldId id="522"/>
            <p14:sldId id="530"/>
            <p14:sldId id="565"/>
            <p14:sldId id="525"/>
            <p14:sldId id="541"/>
            <p14:sldId id="542"/>
            <p14:sldId id="543"/>
            <p14:sldId id="544"/>
            <p14:sldId id="545"/>
            <p14:sldId id="546"/>
            <p14:sldId id="547"/>
            <p14:sldId id="548"/>
            <p14:sldId id="549"/>
            <p14:sldId id="550"/>
            <p14:sldId id="551"/>
            <p14:sldId id="552"/>
            <p14:sldId id="526"/>
            <p14:sldId id="523"/>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18176" autoAdjust="0"/>
    <p:restoredTop sz="95533" autoAdjust="0"/>
  </p:normalViewPr>
  <p:slideViewPr>
    <p:cSldViewPr snapToGrid="0">
      <p:cViewPr varScale="1">
        <p:scale>
          <a:sx n="105" d="100"/>
          <a:sy n="105" d="100"/>
        </p:scale>
        <p:origin x="1314" y="10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slide" Target="slides/slide29.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slide" Target="slides/slide32.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slide" Target="slides/slide31.xml"/><Relationship Id="rId54"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slide" Target="slides/slide27.xml"/><Relationship Id="rId40" Type="http://schemas.openxmlformats.org/officeDocument/2006/relationships/slide" Target="slides/slide30.xml"/><Relationship Id="rId45" Type="http://schemas.openxmlformats.org/officeDocument/2006/relationships/slide" Target="slides/slide35.xml"/><Relationship Id="rId53" Type="http://schemas.openxmlformats.org/officeDocument/2006/relationships/font" Target="fonts/font6.fntdata"/><Relationship Id="rId58"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49" Type="http://schemas.openxmlformats.org/officeDocument/2006/relationships/font" Target="fonts/font2.fntdata"/><Relationship Id="rId57" Type="http://schemas.openxmlformats.org/officeDocument/2006/relationships/font" Target="fonts/font10.fntdata"/><Relationship Id="rId61" Type="http://schemas.openxmlformats.org/officeDocument/2006/relationships/tableStyles" Target="tableStyles.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4" Type="http://schemas.openxmlformats.org/officeDocument/2006/relationships/slide" Target="slides/slide34.xml"/><Relationship Id="rId52" Type="http://schemas.openxmlformats.org/officeDocument/2006/relationships/font" Target="fonts/font5.fntdata"/><Relationship Id="rId60"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 Id="rId43" Type="http://schemas.openxmlformats.org/officeDocument/2006/relationships/slide" Target="slides/slide33.xml"/><Relationship Id="rId48" Type="http://schemas.openxmlformats.org/officeDocument/2006/relationships/font" Target="fonts/font1.fntdata"/><Relationship Id="rId56" Type="http://schemas.openxmlformats.org/officeDocument/2006/relationships/font" Target="fonts/font9.fntdata"/><Relationship Id="rId8" Type="http://schemas.openxmlformats.org/officeDocument/2006/relationships/slideMaster" Target="slideMasters/slideMaster8.xml"/><Relationship Id="rId51" Type="http://schemas.openxmlformats.org/officeDocument/2006/relationships/font" Target="fonts/font4.fntdata"/><Relationship Id="rId3" Type="http://schemas.openxmlformats.org/officeDocument/2006/relationships/slideMaster" Target="slideMasters/slideMaster3.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slide" Target="slides/slide28.xml"/><Relationship Id="rId46" Type="http://schemas.openxmlformats.org/officeDocument/2006/relationships/slide" Target="slides/slide36.xml"/><Relationship Id="rId59"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9.xlsx"/><Relationship Id="rId2" Type="http://schemas.microsoft.com/office/2011/relationships/chartColorStyle" Target="colors10.xml"/><Relationship Id="rId1" Type="http://schemas.microsoft.com/office/2011/relationships/chartStyle" Target="style10.xml"/><Relationship Id="rId4" Type="http://schemas.openxmlformats.org/officeDocument/2006/relationships/chartUserShapes" Target="../drawings/drawing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10.xlsx"/><Relationship Id="rId2" Type="http://schemas.microsoft.com/office/2011/relationships/chartColorStyle" Target="colors11.xml"/><Relationship Id="rId1" Type="http://schemas.microsoft.com/office/2011/relationships/chartStyle" Target="style11.xml"/><Relationship Id="rId4" Type="http://schemas.openxmlformats.org/officeDocument/2006/relationships/chartUserShapes" Target="../drawings/drawing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11.xlsx"/><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chartUserShapes" Target="../drawings/drawing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8.xml"/><Relationship Id="rId1" Type="http://schemas.microsoft.com/office/2011/relationships/chartStyle" Target="style8.xml"/><Relationship Id="rId4" Type="http://schemas.openxmlformats.org/officeDocument/2006/relationships/chartUserShapes" Target="../drawings/drawing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extLst>
              <c:ext xmlns:c16="http://schemas.microsoft.com/office/drawing/2014/chart" uri="{C3380CC4-5D6E-409C-BE32-E72D297353CC}">
                <c16:uniqueId val="{00000001-11F6-44B1-A163-2427634B767E}"/>
              </c:ext>
            </c:extLst>
          </c:dPt>
          <c:dPt>
            <c:idx val="1"/>
            <c:bubble3D val="0"/>
            <c:spPr>
              <a:pattFill prst="dkDnDiag">
                <a:fgClr>
                  <a:schemeClr val="tx2"/>
                </a:fgClr>
                <a:bgClr>
                  <a:schemeClr val="bg1"/>
                </a:bgClr>
              </a:pattFill>
              <a:ln w="19050">
                <a:solidFill>
                  <a:schemeClr val="lt1"/>
                </a:solidFill>
              </a:ln>
              <a:effectLst/>
            </c:spPr>
            <c:extLst>
              <c:ext xmlns:c16="http://schemas.microsoft.com/office/drawing/2014/chart" uri="{C3380CC4-5D6E-409C-BE32-E72D297353CC}">
                <c16:uniqueId val="{00000003-11F6-44B1-A163-2427634B767E}"/>
              </c:ext>
            </c:extLst>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a:pPr>
                      <a:t>[VALUE]</a:t>
                    </a:fld>
                    <a:endParaRPr lang="en-US"/>
                  </a:p>
                </c:rich>
              </c:tx>
              <c:numFmt formatCode="0%" sourceLinked="0"/>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 xmlns:c16="http://schemas.microsoft.com/office/drawing/2014/chart" uri="{C3380CC4-5D6E-409C-BE32-E72D297353CC}">
                  <c16:uniqueId val="{00000001-11F6-44B1-A163-2427634B767E}"/>
                </c:ext>
              </c:extLst>
            </c:dLbl>
            <c:dLbl>
              <c:idx val="1"/>
              <c:delete val="1"/>
              <c:extLst>
                <c:ext xmlns:c15="http://schemas.microsoft.com/office/drawing/2012/chart" uri="{CE6537A1-D6FC-4f65-9D91-7224C49458BB}"/>
                <c:ext xmlns:c16="http://schemas.microsoft.com/office/drawing/2014/chart" uri="{C3380CC4-5D6E-409C-BE32-E72D297353CC}">
                  <c16:uniqueId val="{00000003-11F6-44B1-A163-2427634B767E}"/>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extLst>
            <c:ext xmlns:c16="http://schemas.microsoft.com/office/drawing/2014/chart" uri="{C3380CC4-5D6E-409C-BE32-E72D297353CC}">
              <c16:uniqueId val="{00000004-11F6-44B1-A163-2427634B767E}"/>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3">
    <c:autoUpdate val="0"/>
  </c:externalData>
  <c:userShapes r:id="rId4"/>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a:latin typeface="SJSU Spartan Bold" panose="02000000000000000000" pitchFamily="2" charset="0"/>
                        </a:defRPr>
                      </a:pPr>
                      <a:t>[VALUE]</a:t>
                    </a:fld>
                    <a:endParaRPr lang="en-US"/>
                  </a:p>
                </c:rich>
              </c:tx>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0-6D0E-4551-A692-003E0A0B58F7}"/>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extLst>
            <c:ext xmlns:c16="http://schemas.microsoft.com/office/drawing/2014/chart" uri="{C3380CC4-5D6E-409C-BE32-E72D297353CC}">
              <c16:uniqueId val="{00000001-6D0E-4551-A692-003E0A0B58F7}"/>
            </c:ext>
          </c:extLst>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a:latin typeface="SJSU Spartan Bold" panose="02000000000000000000" pitchFamily="2" charset="0"/>
                        </a:defRPr>
                      </a:pPr>
                      <a:t>[VALUE]</a:t>
                    </a:fld>
                    <a:endParaRPr lang="en-US"/>
                  </a:p>
                </c:rich>
              </c:tx>
              <c:numFmt formatCode="0%" sourceLinked="0"/>
              <c:spPr>
                <a:solidFill>
                  <a:prstClr val="white"/>
                </a:solidFill>
                <a:ln>
                  <a:solidFill>
                    <a:srgbClr val="E5A823"/>
                  </a:solidFill>
                </a:ln>
                <a:effectLst/>
              </c:spPr>
              <c:txPr>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2-6D0E-4551-A692-003E0A0B58F7}"/>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extLst>
            <c:ext xmlns:c16="http://schemas.microsoft.com/office/drawing/2014/chart" uri="{C3380CC4-5D6E-409C-BE32-E72D297353CC}">
              <c16:uniqueId val="{00000003-6D0E-4551-A692-003E0A0B58F7}"/>
            </c:ext>
          </c:extLst>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a:latin typeface="SJSU Spartan Bold" panose="02000000000000000000" pitchFamily="2" charset="0"/>
                        </a:defRPr>
                      </a:pPr>
                      <a:t>[VALUE]</a:t>
                    </a:fld>
                    <a:endParaRPr lang="en-US"/>
                  </a:p>
                </c:rich>
              </c:tx>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4-6D0E-4551-A692-003E0A0B58F7}"/>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extLst>
            <c:ext xmlns:c16="http://schemas.microsoft.com/office/drawing/2014/chart" uri="{C3380CC4-5D6E-409C-BE32-E72D297353CC}">
              <c16:uniqueId val="{00000005-6D0E-4551-A692-003E0A0B58F7}"/>
            </c:ext>
          </c:extLst>
        </c:ser>
        <c:dLbls>
          <c:dLblPos val="outEnd"/>
          <c:showLegendKey val="0"/>
          <c:showVal val="1"/>
          <c:showCatName val="0"/>
          <c:showSerName val="0"/>
          <c:showPercent val="0"/>
          <c:showBubbleSize val="0"/>
        </c:dLbls>
        <c:gapWidth val="0"/>
        <c:axId val="188058624"/>
        <c:axId val="187485568"/>
      </c:barChart>
      <c:catAx>
        <c:axId val="188058624"/>
        <c:scaling>
          <c:orientation val="minMax"/>
        </c:scaling>
        <c:delete val="1"/>
        <c:axPos val="b"/>
        <c:numFmt formatCode="General" sourceLinked="1"/>
        <c:majorTickMark val="none"/>
        <c:minorTickMark val="none"/>
        <c:tickLblPos val="nextTo"/>
        <c:crossAx val="187485568"/>
        <c:crosses val="autoZero"/>
        <c:auto val="1"/>
        <c:lblAlgn val="ctr"/>
        <c:lblOffset val="100"/>
        <c:noMultiLvlLbl val="0"/>
      </c:catAx>
      <c:valAx>
        <c:axId val="187485568"/>
        <c:scaling>
          <c:orientation val="minMax"/>
          <c:max val="1"/>
          <c:min val="0"/>
        </c:scaling>
        <c:delete val="1"/>
        <c:axPos val="l"/>
        <c:numFmt formatCode="General" sourceLinked="1"/>
        <c:majorTickMark val="none"/>
        <c:minorTickMark val="none"/>
        <c:tickLblPos val="nextTo"/>
        <c:crossAx val="188058624"/>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a:latin typeface="SJSU Spartan Bold" panose="02000000000000000000" pitchFamily="2" charset="0"/>
                        </a:defRPr>
                      </a:pPr>
                      <a:t>[VALUE]</a:t>
                    </a:fld>
                    <a:endParaRPr lang="en-US"/>
                  </a:p>
                </c:rich>
              </c:tx>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0-C64A-4C41-A595-724465320B59}"/>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extLst>
            <c:ext xmlns:c16="http://schemas.microsoft.com/office/drawing/2014/chart" uri="{C3380CC4-5D6E-409C-BE32-E72D297353CC}">
              <c16:uniqueId val="{00000001-C64A-4C41-A595-724465320B59}"/>
            </c:ext>
          </c:extLst>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a:latin typeface="SJSU Spartan Bold" panose="02000000000000000000" pitchFamily="2" charset="0"/>
                        </a:defRPr>
                      </a:pPr>
                      <a:t>[VALUE]</a:t>
                    </a:fld>
                    <a:endParaRPr lang="en-US"/>
                  </a:p>
                </c:rich>
              </c:tx>
              <c:numFmt formatCode="0%" sourceLinked="0"/>
              <c:spPr>
                <a:solidFill>
                  <a:prstClr val="white"/>
                </a:solidFill>
                <a:ln>
                  <a:solidFill>
                    <a:srgbClr val="E5A823"/>
                  </a:solidFill>
                </a:ln>
                <a:effectLst/>
              </c:spPr>
              <c:txPr>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2-C64A-4C41-A595-724465320B59}"/>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extLst>
            <c:ext xmlns:c16="http://schemas.microsoft.com/office/drawing/2014/chart" uri="{C3380CC4-5D6E-409C-BE32-E72D297353CC}">
              <c16:uniqueId val="{00000003-C64A-4C41-A595-724465320B59}"/>
            </c:ext>
          </c:extLst>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a:latin typeface="SJSU Spartan Bold" panose="02000000000000000000" pitchFamily="2" charset="0"/>
                        </a:defRPr>
                      </a:pPr>
                      <a:t>[VALUE]</a:t>
                    </a:fld>
                    <a:endParaRPr lang="en-US"/>
                  </a:p>
                </c:rich>
              </c:tx>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4-C64A-4C41-A595-724465320B59}"/>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extLst>
            <c:ext xmlns:c16="http://schemas.microsoft.com/office/drawing/2014/chart" uri="{C3380CC4-5D6E-409C-BE32-E72D297353CC}">
              <c16:uniqueId val="{00000005-C64A-4C41-A595-724465320B59}"/>
            </c:ext>
          </c:extLst>
        </c:ser>
        <c:dLbls>
          <c:dLblPos val="outEnd"/>
          <c:showLegendKey val="0"/>
          <c:showVal val="1"/>
          <c:showCatName val="0"/>
          <c:showSerName val="0"/>
          <c:showPercent val="0"/>
          <c:showBubbleSize val="0"/>
        </c:dLbls>
        <c:gapWidth val="0"/>
        <c:axId val="188439552"/>
        <c:axId val="187487872"/>
      </c:barChart>
      <c:catAx>
        <c:axId val="188439552"/>
        <c:scaling>
          <c:orientation val="minMax"/>
        </c:scaling>
        <c:delete val="1"/>
        <c:axPos val="b"/>
        <c:numFmt formatCode="General" sourceLinked="1"/>
        <c:majorTickMark val="none"/>
        <c:minorTickMark val="none"/>
        <c:tickLblPos val="nextTo"/>
        <c:crossAx val="187487872"/>
        <c:crosses val="autoZero"/>
        <c:auto val="1"/>
        <c:lblAlgn val="ctr"/>
        <c:lblOffset val="100"/>
        <c:noMultiLvlLbl val="0"/>
      </c:catAx>
      <c:valAx>
        <c:axId val="187487872"/>
        <c:scaling>
          <c:orientation val="minMax"/>
          <c:max val="1"/>
          <c:min val="0"/>
        </c:scaling>
        <c:delete val="1"/>
        <c:axPos val="l"/>
        <c:numFmt formatCode="General" sourceLinked="1"/>
        <c:majorTickMark val="none"/>
        <c:minorTickMark val="none"/>
        <c:tickLblPos val="nextTo"/>
        <c:crossAx val="188439552"/>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Blue</c:v>
                </c:pt>
              </c:strCache>
            </c:strRef>
          </c:tx>
          <c:spPr>
            <a:ln w="28575" cap="rnd">
              <a:solidFill>
                <a:schemeClr val="bg2"/>
              </a:solidFill>
              <a:round/>
            </a:ln>
            <a:effectLst/>
          </c:spPr>
          <c:marker>
            <c:symbol val="circle"/>
            <c:size val="10"/>
            <c:spPr>
              <a:solidFill>
                <a:schemeClr val="tx2"/>
              </a:solidFill>
              <a:ln w="9525">
                <a:solidFill>
                  <a:schemeClr val="tx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Sheet1!$B$2:$B$8</c:f>
              <c:numCache>
                <c:formatCode>General</c:formatCode>
                <c:ptCount val="7"/>
                <c:pt idx="0">
                  <c:v>200</c:v>
                </c:pt>
                <c:pt idx="1">
                  <c:v>140</c:v>
                </c:pt>
                <c:pt idx="2">
                  <c:v>190</c:v>
                </c:pt>
                <c:pt idx="3">
                  <c:v>180</c:v>
                </c:pt>
                <c:pt idx="4">
                  <c:v>210</c:v>
                </c:pt>
                <c:pt idx="5">
                  <c:v>260</c:v>
                </c:pt>
                <c:pt idx="6">
                  <c:v>255</c:v>
                </c:pt>
              </c:numCache>
            </c:numRef>
          </c:val>
          <c:smooth val="0"/>
          <c:extLst>
            <c:ext xmlns:c16="http://schemas.microsoft.com/office/drawing/2014/chart" uri="{C3380CC4-5D6E-409C-BE32-E72D297353CC}">
              <c16:uniqueId val="{00000000-5035-46DA-9627-203EEA860C23}"/>
            </c:ext>
          </c:extLst>
        </c:ser>
        <c:ser>
          <c:idx val="1"/>
          <c:order val="1"/>
          <c:tx>
            <c:strRef>
              <c:f>Sheet1!$C$1</c:f>
              <c:strCache>
                <c:ptCount val="1"/>
                <c:pt idx="0">
                  <c:v>Gold</c:v>
                </c:pt>
              </c:strCache>
            </c:strRef>
          </c:tx>
          <c:spPr>
            <a:ln w="28575" cap="rnd">
              <a:solidFill>
                <a:schemeClr val="bg2"/>
              </a:solidFill>
              <a:round/>
            </a:ln>
            <a:effectLst/>
          </c:spPr>
          <c:marker>
            <c:symbol val="circle"/>
            <c:size val="10"/>
            <c:spPr>
              <a:solidFill>
                <a:schemeClr val="accent2"/>
              </a:solidFill>
              <a:ln w="9525">
                <a:solidFill>
                  <a:schemeClr val="accent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Sheet1!$C$2:$C$8</c:f>
              <c:numCache>
                <c:formatCode>General</c:formatCode>
                <c:ptCount val="7"/>
                <c:pt idx="0">
                  <c:v>150</c:v>
                </c:pt>
                <c:pt idx="1">
                  <c:v>225</c:v>
                </c:pt>
                <c:pt idx="2">
                  <c:v>140</c:v>
                </c:pt>
                <c:pt idx="3">
                  <c:v>200</c:v>
                </c:pt>
                <c:pt idx="4">
                  <c:v>100</c:v>
                </c:pt>
                <c:pt idx="5">
                  <c:v>225</c:v>
                </c:pt>
                <c:pt idx="6">
                  <c:v>300</c:v>
                </c:pt>
              </c:numCache>
            </c:numRef>
          </c:val>
          <c:smooth val="0"/>
          <c:extLst>
            <c:ext xmlns:c16="http://schemas.microsoft.com/office/drawing/2014/chart" uri="{C3380CC4-5D6E-409C-BE32-E72D297353CC}">
              <c16:uniqueId val="{00000001-5035-46DA-9627-203EEA860C23}"/>
            </c:ext>
          </c:extLst>
        </c:ser>
        <c:dLbls>
          <c:showLegendKey val="0"/>
          <c:showVal val="0"/>
          <c:showCatName val="0"/>
          <c:showSerName val="0"/>
          <c:showPercent val="0"/>
          <c:showBubbleSize val="0"/>
        </c:dLbls>
        <c:marker val="1"/>
        <c:smooth val="0"/>
        <c:axId val="188094976"/>
        <c:axId val="187489600"/>
      </c:lineChart>
      <c:catAx>
        <c:axId val="18809497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187489600"/>
        <c:crossesAt val="0"/>
        <c:auto val="1"/>
        <c:lblAlgn val="ctr"/>
        <c:lblOffset val="100"/>
        <c:noMultiLvlLbl val="0"/>
      </c:catAx>
      <c:valAx>
        <c:axId val="187489600"/>
        <c:scaling>
          <c:orientation val="minMax"/>
          <c:max val="300"/>
          <c:min val="50"/>
        </c:scaling>
        <c:delete val="0"/>
        <c:axPos val="l"/>
        <c:numFmt formatCode="General" sourceLinked="1"/>
        <c:majorTickMark val="out"/>
        <c:minorTickMark val="none"/>
        <c:tickLblPos val="nextTo"/>
        <c:spPr>
          <a:noFill/>
          <a:ln>
            <a:solidFill>
              <a:schemeClr val="tx1">
                <a:lumMod val="15000"/>
                <a:lumOff val="85000"/>
              </a:schemeClr>
            </a:solidFill>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188094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extLst>
              <c:ext xmlns:c16="http://schemas.microsoft.com/office/drawing/2014/chart" uri="{C3380CC4-5D6E-409C-BE32-E72D297353CC}">
                <c16:uniqueId val="{00000001-78C4-424F-BBE5-D498CABBFD6F}"/>
              </c:ext>
            </c:extLst>
          </c:dPt>
          <c:dPt>
            <c:idx val="1"/>
            <c:bubble3D val="0"/>
            <c:spPr>
              <a:pattFill prst="dkDnDiag">
                <a:fgClr>
                  <a:schemeClr val="tx2"/>
                </a:fgClr>
                <a:bgClr>
                  <a:schemeClr val="bg1"/>
                </a:bgClr>
              </a:pattFill>
              <a:ln w="19050">
                <a:solidFill>
                  <a:schemeClr val="lt1"/>
                </a:solidFill>
              </a:ln>
              <a:effectLst/>
            </c:spPr>
            <c:extLst>
              <c:ext xmlns:c16="http://schemas.microsoft.com/office/drawing/2014/chart" uri="{C3380CC4-5D6E-409C-BE32-E72D297353CC}">
                <c16:uniqueId val="{00000003-78C4-424F-BBE5-D498CABBFD6F}"/>
              </c:ext>
            </c:extLst>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a:pPr>
                      <a:t>[VALUE]</a:t>
                    </a:fld>
                    <a:endParaRPr lang="en-US"/>
                  </a:p>
                </c:rich>
              </c:tx>
              <c:numFmt formatCode="0%" sourceLinked="0"/>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 xmlns:c16="http://schemas.microsoft.com/office/drawing/2014/chart" uri="{C3380CC4-5D6E-409C-BE32-E72D297353CC}">
                  <c16:uniqueId val="{00000001-78C4-424F-BBE5-D498CABBFD6F}"/>
                </c:ext>
              </c:extLst>
            </c:dLbl>
            <c:dLbl>
              <c:idx val="1"/>
              <c:delete val="1"/>
              <c:extLst>
                <c:ext xmlns:c15="http://schemas.microsoft.com/office/drawing/2012/chart" uri="{CE6537A1-D6FC-4f65-9D91-7224C49458BB}"/>
                <c:ext xmlns:c16="http://schemas.microsoft.com/office/drawing/2014/chart" uri="{C3380CC4-5D6E-409C-BE32-E72D297353CC}">
                  <c16:uniqueId val="{00000003-78C4-424F-BBE5-D498CABBFD6F}"/>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extLst>
            <c:ext xmlns:c16="http://schemas.microsoft.com/office/drawing/2014/chart" uri="{C3380CC4-5D6E-409C-BE32-E72D297353CC}">
              <c16:uniqueId val="{00000004-78C4-424F-BBE5-D498CABBFD6F}"/>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3">
    <c:autoUpdate val="0"/>
  </c:externalData>
  <c:userShapes r:id="rId4"/>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extLst>
              <c:ext xmlns:c16="http://schemas.microsoft.com/office/drawing/2014/chart" uri="{C3380CC4-5D6E-409C-BE32-E72D297353CC}">
                <c16:uniqueId val="{00000001-3BD7-4CAC-9532-F42E81097213}"/>
              </c:ext>
            </c:extLst>
          </c:dPt>
          <c:dPt>
            <c:idx val="1"/>
            <c:bubble3D val="0"/>
            <c:spPr>
              <a:pattFill prst="dkDnDiag">
                <a:fgClr>
                  <a:schemeClr val="tx2"/>
                </a:fgClr>
                <a:bgClr>
                  <a:schemeClr val="bg1"/>
                </a:bgClr>
              </a:pattFill>
              <a:ln w="19050">
                <a:solidFill>
                  <a:schemeClr val="lt1"/>
                </a:solidFill>
              </a:ln>
              <a:effectLst/>
            </c:spPr>
            <c:extLst>
              <c:ext xmlns:c16="http://schemas.microsoft.com/office/drawing/2014/chart" uri="{C3380CC4-5D6E-409C-BE32-E72D297353CC}">
                <c16:uniqueId val="{00000003-3BD7-4CAC-9532-F42E81097213}"/>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BD7-4CAC-9532-F42E81097213}"/>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3BD7-4CAC-9532-F42E81097213}"/>
              </c:ext>
            </c:extLst>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a:pPr>
                      <a:t>[VALUE]</a:t>
                    </a:fld>
                    <a:endParaRPr lang="en-US"/>
                  </a:p>
                </c:rich>
              </c:tx>
              <c:numFmt formatCode="0%" sourceLinked="0"/>
              <c:spPr>
                <a:noFill/>
                <a:ln>
                  <a:noFill/>
                </a:ln>
                <a:effectLst/>
              </c:spPr>
              <c:txPr>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 xmlns:c16="http://schemas.microsoft.com/office/drawing/2014/chart" uri="{C3380CC4-5D6E-409C-BE32-E72D297353CC}">
                  <c16:uniqueId val="{00000001-3BD7-4CAC-9532-F42E81097213}"/>
                </c:ext>
              </c:extLst>
            </c:dLbl>
            <c:dLbl>
              <c:idx val="1"/>
              <c:delete val="1"/>
              <c:extLst>
                <c:ext xmlns:c15="http://schemas.microsoft.com/office/drawing/2012/chart" uri="{CE6537A1-D6FC-4f65-9D91-7224C49458BB}"/>
                <c:ext xmlns:c16="http://schemas.microsoft.com/office/drawing/2014/chart" uri="{C3380CC4-5D6E-409C-BE32-E72D297353CC}">
                  <c16:uniqueId val="{00000003-3BD7-4CAC-9532-F42E81097213}"/>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extLst>
            <c:ext xmlns:c16="http://schemas.microsoft.com/office/drawing/2014/chart" uri="{C3380CC4-5D6E-409C-BE32-E72D297353CC}">
              <c16:uniqueId val="{00000008-3BD7-4CAC-9532-F42E81097213}"/>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3">
    <c:autoUpdate val="0"/>
  </c:externalData>
  <c:userShapes r:id="rId4"/>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extLst>
              <c:ext xmlns:c16="http://schemas.microsoft.com/office/drawing/2014/chart" uri="{C3380CC4-5D6E-409C-BE32-E72D297353CC}">
                <c16:uniqueId val="{00000001-6F87-475D-A4FE-2889B866E82B}"/>
              </c:ext>
            </c:extLst>
          </c:dPt>
          <c:dPt>
            <c:idx val="1"/>
            <c:bubble3D val="0"/>
            <c:spPr>
              <a:pattFill prst="dkDnDiag">
                <a:fgClr>
                  <a:schemeClr val="accent2"/>
                </a:fgClr>
                <a:bgClr>
                  <a:schemeClr val="bg1"/>
                </a:bgClr>
              </a:pattFill>
              <a:ln w="19050">
                <a:solidFill>
                  <a:schemeClr val="lt1"/>
                </a:solidFill>
              </a:ln>
              <a:effectLst/>
            </c:spPr>
            <c:extLst>
              <c:ext xmlns:c16="http://schemas.microsoft.com/office/drawing/2014/chart" uri="{C3380CC4-5D6E-409C-BE32-E72D297353CC}">
                <c16:uniqueId val="{00000003-6F87-475D-A4FE-2889B866E82B}"/>
              </c:ext>
            </c:extLst>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a:pPr>
                      <a:t>[VALUE]</a:t>
                    </a:fld>
                    <a:endParaRPr lang="en-US"/>
                  </a:p>
                </c:rich>
              </c:tx>
              <c:numFmt formatCode="0%" sourceLinked="0"/>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 xmlns:c16="http://schemas.microsoft.com/office/drawing/2014/chart" uri="{C3380CC4-5D6E-409C-BE32-E72D297353CC}">
                  <c16:uniqueId val="{00000001-6F87-475D-A4FE-2889B866E82B}"/>
                </c:ext>
              </c:extLst>
            </c:dLbl>
            <c:dLbl>
              <c:idx val="1"/>
              <c:delete val="1"/>
              <c:extLst>
                <c:ext xmlns:c15="http://schemas.microsoft.com/office/drawing/2012/chart" uri="{CE6537A1-D6FC-4f65-9D91-7224C49458BB}"/>
                <c:ext xmlns:c16="http://schemas.microsoft.com/office/drawing/2014/chart" uri="{C3380CC4-5D6E-409C-BE32-E72D297353CC}">
                  <c16:uniqueId val="{00000003-6F87-475D-A4FE-2889B866E82B}"/>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extLst>
            <c:ext xmlns:c16="http://schemas.microsoft.com/office/drawing/2014/chart" uri="{C3380CC4-5D6E-409C-BE32-E72D297353CC}">
              <c16:uniqueId val="{00000004-6F87-475D-A4FE-2889B866E82B}"/>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3">
    <c:autoUpdate val="0"/>
  </c:externalData>
  <c:userShapes r:id="rId4"/>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extLst>
              <c:ext xmlns:c16="http://schemas.microsoft.com/office/drawing/2014/chart" uri="{C3380CC4-5D6E-409C-BE32-E72D297353CC}">
                <c16:uniqueId val="{00000001-AA75-4612-BF33-040DA29D3765}"/>
              </c:ext>
            </c:extLst>
          </c:dPt>
          <c:dPt>
            <c:idx val="1"/>
            <c:bubble3D val="0"/>
            <c:spPr>
              <a:pattFill prst="dkDnDiag">
                <a:fgClr>
                  <a:schemeClr val="accent2"/>
                </a:fgClr>
                <a:bgClr>
                  <a:schemeClr val="bg1"/>
                </a:bgClr>
              </a:pattFill>
              <a:ln w="19050">
                <a:solidFill>
                  <a:schemeClr val="lt1"/>
                </a:solidFill>
              </a:ln>
              <a:effectLst/>
            </c:spPr>
            <c:extLst>
              <c:ext xmlns:c16="http://schemas.microsoft.com/office/drawing/2014/chart" uri="{C3380CC4-5D6E-409C-BE32-E72D297353CC}">
                <c16:uniqueId val="{00000003-AA75-4612-BF33-040DA29D3765}"/>
              </c:ext>
            </c:extLst>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a:pPr>
                      <a:t>[VALUE]</a:t>
                    </a:fld>
                    <a:endParaRPr lang="en-US"/>
                  </a:p>
                </c:rich>
              </c:tx>
              <c:numFmt formatCode="0%" sourceLinked="0"/>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 xmlns:c16="http://schemas.microsoft.com/office/drawing/2014/chart" uri="{C3380CC4-5D6E-409C-BE32-E72D297353CC}">
                  <c16:uniqueId val="{00000001-AA75-4612-BF33-040DA29D3765}"/>
                </c:ext>
              </c:extLst>
            </c:dLbl>
            <c:dLbl>
              <c:idx val="1"/>
              <c:delete val="1"/>
              <c:extLst>
                <c:ext xmlns:c15="http://schemas.microsoft.com/office/drawing/2012/chart" uri="{CE6537A1-D6FC-4f65-9D91-7224C49458BB}"/>
                <c:ext xmlns:c16="http://schemas.microsoft.com/office/drawing/2014/chart" uri="{C3380CC4-5D6E-409C-BE32-E72D297353CC}">
                  <c16:uniqueId val="{00000003-AA75-4612-BF33-040DA29D376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extLst>
            <c:ext xmlns:c16="http://schemas.microsoft.com/office/drawing/2014/chart" uri="{C3380CC4-5D6E-409C-BE32-E72D297353CC}">
              <c16:uniqueId val="{00000004-AA75-4612-BF33-040DA29D3765}"/>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extLst>
              <c:ext xmlns:c16="http://schemas.microsoft.com/office/drawing/2014/chart" uri="{C3380CC4-5D6E-409C-BE32-E72D297353CC}">
                <c16:uniqueId val="{00000001-B152-4F58-9A13-F5AA8236907E}"/>
              </c:ext>
            </c:extLst>
          </c:dPt>
          <c:dPt>
            <c:idx val="1"/>
            <c:bubble3D val="0"/>
            <c:spPr>
              <a:pattFill prst="dkDnDiag">
                <a:fgClr>
                  <a:schemeClr val="accent2"/>
                </a:fgClr>
                <a:bgClr>
                  <a:schemeClr val="bg1"/>
                </a:bgClr>
              </a:pattFill>
              <a:ln w="19050">
                <a:solidFill>
                  <a:schemeClr val="lt1"/>
                </a:solidFill>
              </a:ln>
              <a:effectLst/>
            </c:spPr>
            <c:extLst>
              <c:ext xmlns:c16="http://schemas.microsoft.com/office/drawing/2014/chart" uri="{C3380CC4-5D6E-409C-BE32-E72D297353CC}">
                <c16:uniqueId val="{00000003-B152-4F58-9A13-F5AA8236907E}"/>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B152-4F58-9A13-F5AA8236907E}"/>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B152-4F58-9A13-F5AA8236907E}"/>
              </c:ext>
            </c:extLst>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a:pPr>
                      <a:t>[VALUE]</a:t>
                    </a:fld>
                    <a:endParaRPr lang="en-US"/>
                  </a:p>
                </c:rich>
              </c:tx>
              <c:numFmt formatCode="0%" sourceLinked="0"/>
              <c:spPr>
                <a:noFill/>
                <a:ln>
                  <a:noFill/>
                </a:ln>
                <a:effectLst/>
              </c:spPr>
              <c:txPr>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 xmlns:c16="http://schemas.microsoft.com/office/drawing/2014/chart" uri="{C3380CC4-5D6E-409C-BE32-E72D297353CC}">
                  <c16:uniqueId val="{00000001-B152-4F58-9A13-F5AA8236907E}"/>
                </c:ext>
              </c:extLst>
            </c:dLbl>
            <c:dLbl>
              <c:idx val="1"/>
              <c:delete val="1"/>
              <c:extLst>
                <c:ext xmlns:c15="http://schemas.microsoft.com/office/drawing/2012/chart" uri="{CE6537A1-D6FC-4f65-9D91-7224C49458BB}"/>
                <c:ext xmlns:c16="http://schemas.microsoft.com/office/drawing/2014/chart" uri="{C3380CC4-5D6E-409C-BE32-E72D297353CC}">
                  <c16:uniqueId val="{00000003-B152-4F58-9A13-F5AA8236907E}"/>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extLst>
            <c:ext xmlns:c16="http://schemas.microsoft.com/office/drawing/2014/chart" uri="{C3380CC4-5D6E-409C-BE32-E72D297353CC}">
              <c16:uniqueId val="{00000008-B152-4F58-9A13-F5AA8236907E}"/>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3">
    <c:autoUpdate val="0"/>
  </c:externalData>
  <c:userShapes r:id="rId4"/>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229712550265527"/>
          <c:y val="0.16611742334415455"/>
          <c:w val="0.77442029647610955"/>
          <c:h val="0.45204014197587711"/>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extLst>
              <c:ext xmlns:c16="http://schemas.microsoft.com/office/drawing/2014/chart" uri="{C3380CC4-5D6E-409C-BE32-E72D297353CC}">
                <c16:uniqueId val="{00000001-EFC6-4CD4-9834-136743308579}"/>
              </c:ext>
            </c:extLst>
          </c:dPt>
          <c:dPt>
            <c:idx val="1"/>
            <c:bubble3D val="0"/>
            <c:spPr>
              <a:pattFill prst="dkDnDiag">
                <a:fgClr>
                  <a:schemeClr val="tx2"/>
                </a:fgClr>
                <a:bgClr>
                  <a:schemeClr val="bg1"/>
                </a:bgClr>
              </a:pattFill>
              <a:ln w="19050">
                <a:solidFill>
                  <a:schemeClr val="lt1"/>
                </a:solidFill>
              </a:ln>
              <a:effectLst/>
            </c:spPr>
            <c:extLst>
              <c:ext xmlns:c16="http://schemas.microsoft.com/office/drawing/2014/chart" uri="{C3380CC4-5D6E-409C-BE32-E72D297353CC}">
                <c16:uniqueId val="{00000003-EFC6-4CD4-9834-136743308579}"/>
              </c:ext>
            </c:extLst>
          </c:dPt>
          <c:dLbls>
            <c:dLbl>
              <c:idx val="0"/>
              <c:layout>
                <c:manualLayout>
                  <c:x val="-0.26913868147898501"/>
                  <c:y val="8.0859370025875371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a:pPr>
                      <a:t>[VALUE]</a:t>
                    </a:fld>
                    <a:endParaRPr lang="en-US"/>
                  </a:p>
                </c:rich>
              </c:tx>
              <c:numFmt formatCode="0%" sourceLinked="0"/>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44177671941378832"/>
                      <c:h val="0.13788280401803618"/>
                    </c:manualLayout>
                  </c15:layout>
                  <c15:dlblFieldTable/>
                  <c15:showDataLabelsRange val="0"/>
                </c:ext>
                <c:ext xmlns:c16="http://schemas.microsoft.com/office/drawing/2014/chart" uri="{C3380CC4-5D6E-409C-BE32-E72D297353CC}">
                  <c16:uniqueId val="{00000001-EFC6-4CD4-9834-136743308579}"/>
                </c:ext>
              </c:extLst>
            </c:dLbl>
            <c:dLbl>
              <c:idx val="1"/>
              <c:delete val="1"/>
              <c:extLst>
                <c:ext xmlns:c15="http://schemas.microsoft.com/office/drawing/2012/chart" uri="{CE6537A1-D6FC-4f65-9D91-7224C49458BB}"/>
                <c:ext xmlns:c16="http://schemas.microsoft.com/office/drawing/2014/chart" uri="{C3380CC4-5D6E-409C-BE32-E72D297353CC}">
                  <c16:uniqueId val="{00000003-EFC6-4CD4-9834-136743308579}"/>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0.36</c:v>
                </c:pt>
                <c:pt idx="1">
                  <c:v>0.64</c:v>
                </c:pt>
              </c:numCache>
            </c:numRef>
          </c:val>
          <c:extLst>
            <c:ext xmlns:c16="http://schemas.microsoft.com/office/drawing/2014/chart" uri="{C3380CC4-5D6E-409C-BE32-E72D297353CC}">
              <c16:uniqueId val="{00000004-EFC6-4CD4-9834-136743308579}"/>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3">
    <c:autoUpdate val="0"/>
  </c:externalData>
  <c:userShapes r:id="rId4"/>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2739254039575637"/>
          <c:y val="0.1734524376567152"/>
          <c:w val="0.7593624444981214"/>
          <c:h val="0.44325108001654279"/>
        </c:manualLayout>
      </c:layout>
      <c:doughnutChart>
        <c:varyColors val="1"/>
        <c:ser>
          <c:idx val="0"/>
          <c:order val="0"/>
          <c:tx>
            <c:strRef>
              <c:f>Sheet1!$B$1</c:f>
              <c:strCache>
                <c:ptCount val="1"/>
                <c:pt idx="0">
                  <c:v>2009</c:v>
                </c:pt>
              </c:strCache>
            </c:strRef>
          </c:tx>
          <c:dPt>
            <c:idx val="0"/>
            <c:bubble3D val="0"/>
            <c:spPr>
              <a:solidFill>
                <a:schemeClr val="bg1"/>
              </a:solidFill>
              <a:ln w="19050">
                <a:solidFill>
                  <a:schemeClr val="lt1"/>
                </a:solidFill>
              </a:ln>
              <a:effectLst/>
            </c:spPr>
            <c:extLst>
              <c:ext xmlns:c16="http://schemas.microsoft.com/office/drawing/2014/chart" uri="{C3380CC4-5D6E-409C-BE32-E72D297353CC}">
                <c16:uniqueId val="{00000001-7C6F-4329-87D1-709A025E9961}"/>
              </c:ext>
            </c:extLst>
          </c:dPt>
          <c:dPt>
            <c:idx val="1"/>
            <c:bubble3D val="0"/>
            <c:spPr>
              <a:pattFill prst="dkDnDiag">
                <a:fgClr>
                  <a:schemeClr val="tx2"/>
                </a:fgClr>
                <a:bgClr>
                  <a:schemeClr val="bg1"/>
                </a:bgClr>
              </a:pattFill>
              <a:ln w="19050">
                <a:solidFill>
                  <a:schemeClr val="lt1"/>
                </a:solidFill>
              </a:ln>
              <a:effectLst/>
            </c:spPr>
            <c:extLst>
              <c:ext xmlns:c16="http://schemas.microsoft.com/office/drawing/2014/chart" uri="{C3380CC4-5D6E-409C-BE32-E72D297353CC}">
                <c16:uniqueId val="{00000003-7C6F-4329-87D1-709A025E9961}"/>
              </c:ext>
            </c:extLst>
          </c:dPt>
          <c:dLbls>
            <c:dLbl>
              <c:idx val="0"/>
              <c:layout>
                <c:manualLayout>
                  <c:x val="-9.051390534677059E-2"/>
                  <c:y val="-0.21445311180775645"/>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a:pPr>
                      <a:t>[VALUE]</a:t>
                    </a:fld>
                    <a:endParaRPr lang="en-US"/>
                  </a:p>
                </c:rich>
              </c:tx>
              <c:numFmt formatCode="0%" sourceLinked="0"/>
              <c:spPr>
                <a:noFill/>
                <a:ln>
                  <a:noFill/>
                </a:ln>
                <a:effectLst/>
              </c:spPr>
              <c:txPr>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15:layout>
                    <c:manualLayout>
                      <c:w val="0.50602060159146767"/>
                      <c:h val="0.15663280286461598"/>
                    </c:manualLayout>
                  </c15:layout>
                  <c15:dlblFieldTable/>
                  <c15:showDataLabelsRange val="0"/>
                </c:ext>
                <c:ext xmlns:c16="http://schemas.microsoft.com/office/drawing/2014/chart" uri="{C3380CC4-5D6E-409C-BE32-E72D297353CC}">
                  <c16:uniqueId val="{00000001-7C6F-4329-87D1-709A025E9961}"/>
                </c:ext>
              </c:extLst>
            </c:dLbl>
            <c:dLbl>
              <c:idx val="1"/>
              <c:delete val="1"/>
              <c:extLst>
                <c:ext xmlns:c15="http://schemas.microsoft.com/office/drawing/2012/chart" uri="{CE6537A1-D6FC-4f65-9D91-7224C49458BB}"/>
                <c:ext xmlns:c16="http://schemas.microsoft.com/office/drawing/2014/chart" uri="{C3380CC4-5D6E-409C-BE32-E72D297353CC}">
                  <c16:uniqueId val="{00000003-7C6F-4329-87D1-709A025E9961}"/>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0.92</c:v>
                </c:pt>
                <c:pt idx="1">
                  <c:v>0.08</c:v>
                </c:pt>
              </c:numCache>
            </c:numRef>
          </c:val>
          <c:extLst>
            <c:ext xmlns:c16="http://schemas.microsoft.com/office/drawing/2014/chart" uri="{C3380CC4-5D6E-409C-BE32-E72D297353CC}">
              <c16:uniqueId val="{00000004-7C6F-4329-87D1-709A025E9961}"/>
            </c:ext>
          </c:extLst>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3">
    <c:autoUpdate val="0"/>
  </c:externalData>
  <c:userShapes r:id="rId4"/>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a:latin typeface="SJSU Spartan Bold" panose="02000000000000000000" pitchFamily="2" charset="0"/>
                        </a:defRPr>
                      </a:pPr>
                      <a:t>[VALUE]</a:t>
                    </a:fld>
                    <a:endParaRPr lang="en-US"/>
                  </a:p>
                </c:rich>
              </c:tx>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0-108B-4EBD-95D7-024A39D2A651}"/>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extLst>
            <c:ext xmlns:c16="http://schemas.microsoft.com/office/drawing/2014/chart" uri="{C3380CC4-5D6E-409C-BE32-E72D297353CC}">
              <c16:uniqueId val="{00000001-108B-4EBD-95D7-024A39D2A651}"/>
            </c:ext>
          </c:extLst>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a:latin typeface="SJSU Spartan Bold" panose="02000000000000000000" pitchFamily="2" charset="0"/>
                        </a:defRPr>
                      </a:pPr>
                      <a:t>[VALUE]</a:t>
                    </a:fld>
                    <a:endParaRPr lang="en-US"/>
                  </a:p>
                </c:rich>
              </c:tx>
              <c:numFmt formatCode="0%" sourceLinked="0"/>
              <c:spPr>
                <a:solidFill>
                  <a:prstClr val="white"/>
                </a:solidFill>
                <a:ln>
                  <a:solidFill>
                    <a:srgbClr val="E5A823"/>
                  </a:solidFill>
                </a:ln>
                <a:effectLst/>
              </c:spPr>
              <c:txPr>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2-108B-4EBD-95D7-024A39D2A651}"/>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extLst>
            <c:ext xmlns:c16="http://schemas.microsoft.com/office/drawing/2014/chart" uri="{C3380CC4-5D6E-409C-BE32-E72D297353CC}">
              <c16:uniqueId val="{00000003-108B-4EBD-95D7-024A39D2A651}"/>
            </c:ext>
          </c:extLst>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a:latin typeface="SJSU Spartan Bold" panose="02000000000000000000" pitchFamily="2" charset="0"/>
                        </a:defRPr>
                      </a:pPr>
                      <a:t>[VALUE]</a:t>
                    </a:fld>
                    <a:endParaRPr lang="en-US"/>
                  </a:p>
                </c:rich>
              </c:tx>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4-108B-4EBD-95D7-024A39D2A651}"/>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extLst>
            <c:ext xmlns:c16="http://schemas.microsoft.com/office/drawing/2014/chart" uri="{C3380CC4-5D6E-409C-BE32-E72D297353CC}">
              <c16:uniqueId val="{00000005-108B-4EBD-95D7-024A39D2A651}"/>
            </c:ext>
          </c:extLst>
        </c:ser>
        <c:dLbls>
          <c:dLblPos val="outEnd"/>
          <c:showLegendKey val="0"/>
          <c:showVal val="1"/>
          <c:showCatName val="0"/>
          <c:showSerName val="0"/>
          <c:showPercent val="0"/>
          <c:showBubbleSize val="0"/>
        </c:dLbls>
        <c:gapWidth val="0"/>
        <c:axId val="188056064"/>
        <c:axId val="187483840"/>
      </c:barChart>
      <c:catAx>
        <c:axId val="188056064"/>
        <c:scaling>
          <c:orientation val="minMax"/>
        </c:scaling>
        <c:delete val="1"/>
        <c:axPos val="b"/>
        <c:numFmt formatCode="General" sourceLinked="1"/>
        <c:majorTickMark val="none"/>
        <c:minorTickMark val="none"/>
        <c:tickLblPos val="nextTo"/>
        <c:crossAx val="187483840"/>
        <c:crosses val="autoZero"/>
        <c:auto val="1"/>
        <c:lblAlgn val="ctr"/>
        <c:lblOffset val="100"/>
        <c:noMultiLvlLbl val="0"/>
      </c:catAx>
      <c:valAx>
        <c:axId val="187483840"/>
        <c:scaling>
          <c:orientation val="minMax"/>
          <c:max val="1"/>
          <c:min val="0"/>
        </c:scaling>
        <c:delete val="1"/>
        <c:axPos val="l"/>
        <c:numFmt formatCode="General" sourceLinked="1"/>
        <c:majorTickMark val="none"/>
        <c:minorTickMark val="none"/>
        <c:tickLblPos val="nextTo"/>
        <c:crossAx val="188056064"/>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a:solidFill>
                <a:schemeClr val="bg1"/>
              </a:solidFill>
              <a:latin typeface="Helvetica Neue" panose="020B0604020202020204" pitchFamily="34" charset="0"/>
            </a:rPr>
            <a:t>Click</a:t>
          </a:r>
          <a:r>
            <a:rPr lang="en-US" sz="1000" baseline="0" dirty="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a:latin typeface="Helvetica Neue" panose="020B0604020202020204" pitchFamily="34" charset="0"/>
            </a:rPr>
            <a:t>Lorem ipsum dolor sit </a:t>
          </a:r>
          <a:r>
            <a:rPr lang="en-US" sz="1200" dirty="0" err="1">
              <a:latin typeface="Helvetica Neue" panose="020B0604020202020204" pitchFamily="34" charset="0"/>
            </a:rPr>
            <a:t>amet</a:t>
          </a:r>
          <a:r>
            <a:rPr lang="en-US" sz="1200" dirty="0">
              <a:latin typeface="Helvetica Neue" panose="020B0604020202020204" pitchFamily="34" charset="0"/>
            </a:rPr>
            <a:t>, </a:t>
          </a:r>
          <a:r>
            <a:rPr lang="en-US" sz="1200" dirty="0" err="1">
              <a:latin typeface="Helvetica Neue" panose="020B0604020202020204" pitchFamily="34" charset="0"/>
            </a:rPr>
            <a:t>consectetur</a:t>
          </a:r>
          <a:r>
            <a:rPr lang="en-US" sz="1200" dirty="0">
              <a:latin typeface="Helvetica Neue" panose="020B0604020202020204" pitchFamily="34" charset="0"/>
            </a:rPr>
            <a:t> </a:t>
          </a:r>
          <a:r>
            <a:rPr lang="en-US" sz="1200" dirty="0" err="1">
              <a:latin typeface="Helvetica Neue" panose="020B0604020202020204" pitchFamily="34" charset="0"/>
            </a:rPr>
            <a:t>adipiscing</a:t>
          </a:r>
          <a:r>
            <a:rPr lang="en-US" sz="1200" dirty="0">
              <a:latin typeface="Helvetica Neue" panose="020B0604020202020204" pitchFamily="34" charset="0"/>
            </a:rPr>
            <a:t> </a:t>
          </a:r>
          <a:r>
            <a:rPr lang="en-US" sz="1200" dirty="0" err="1">
              <a:latin typeface="Helvetica Neue" panose="020B0604020202020204" pitchFamily="34" charset="0"/>
            </a:rPr>
            <a:t>elit</a:t>
          </a:r>
          <a:r>
            <a:rPr lang="en-US" sz="1200" dirty="0">
              <a:latin typeface="Helvetica Neue" panose="020B0604020202020204" pitchFamily="34" charset="0"/>
            </a:rPr>
            <a:t>. Nam ac </a:t>
          </a:r>
          <a:r>
            <a:rPr lang="en-US" sz="1200" dirty="0" err="1">
              <a:latin typeface="Helvetica Neue" panose="020B0604020202020204" pitchFamily="34" charset="0"/>
            </a:rPr>
            <a:t>tincidunt</a:t>
          </a:r>
          <a:r>
            <a:rPr lang="en-US" sz="1200" dirty="0">
              <a:latin typeface="Helvetica Neue" panose="020B0604020202020204" pitchFamily="34" charset="0"/>
            </a:rPr>
            <a:t> </a:t>
          </a:r>
          <a:r>
            <a:rPr lang="en-US" sz="1200" dirty="0" err="1">
              <a:latin typeface="Helvetica Neue" panose="020B0604020202020204" pitchFamily="34" charset="0"/>
            </a:rPr>
            <a:t>turpis</a:t>
          </a:r>
          <a:r>
            <a:rPr lang="en-US" sz="1200" dirty="0">
              <a:latin typeface="Helvetica Neue" panose="020B0604020202020204" pitchFamily="34" charset="0"/>
            </a:rPr>
            <a:t>. </a:t>
          </a:r>
          <a:r>
            <a:rPr lang="en-US" sz="1200" dirty="0" err="1">
              <a:latin typeface="Helvetica Neue" panose="020B0604020202020204" pitchFamily="34" charset="0"/>
            </a:rPr>
            <a:t>Ut</a:t>
          </a:r>
          <a:r>
            <a:rPr lang="en-US" sz="1200" dirty="0">
              <a:latin typeface="Helvetica Neue" panose="020B0604020202020204" pitchFamily="34" charset="0"/>
            </a:rPr>
            <a:t> dui </a:t>
          </a:r>
          <a:r>
            <a:rPr lang="en-US" sz="1200" dirty="0" err="1">
              <a:latin typeface="Helvetica Neue" panose="020B0604020202020204" pitchFamily="34" charset="0"/>
            </a:rPr>
            <a:t>urna</a:t>
          </a:r>
          <a:r>
            <a:rPr lang="en-US" sz="1200" dirty="0">
              <a:latin typeface="Helvetica Neue" panose="020B0604020202020204" pitchFamily="34" charset="0"/>
            </a:rPr>
            <a:t>, </a:t>
          </a:r>
          <a:r>
            <a:rPr lang="en-US" sz="1200" dirty="0" err="1">
              <a:latin typeface="Helvetica Neue" panose="020B0604020202020204" pitchFamily="34" charset="0"/>
            </a:rPr>
            <a:t>tincidunt</a:t>
          </a:r>
          <a:r>
            <a:rPr lang="en-US" sz="1200" dirty="0">
              <a:latin typeface="Helvetica Neue" panose="020B0604020202020204" pitchFamily="34" charset="0"/>
            </a:rPr>
            <a:t> </a:t>
          </a:r>
          <a:r>
            <a:rPr lang="en-US" sz="1200" dirty="0" err="1">
              <a:latin typeface="Helvetica Neue" panose="020B0604020202020204" pitchFamily="34" charset="0"/>
            </a:rPr>
            <a:t>quis</a:t>
          </a:r>
          <a:r>
            <a:rPr lang="en-US" sz="1200" dirty="0">
              <a:latin typeface="Helvetica Neue" panose="020B0604020202020204" pitchFamily="34" charset="0"/>
            </a:rPr>
            <a:t> </a:t>
          </a:r>
          <a:r>
            <a:rPr lang="en-US" sz="1200" dirty="0" err="1">
              <a:latin typeface="Helvetica Neue" panose="020B0604020202020204" pitchFamily="34" charset="0"/>
            </a:rPr>
            <a:t>mauris</a:t>
          </a:r>
          <a:r>
            <a:rPr lang="en-US" sz="1200" dirty="0">
              <a:latin typeface="Helvetica Neue" panose="020B0604020202020204" pitchFamily="34" charset="0"/>
            </a:rPr>
            <a:t> id, </a:t>
          </a:r>
          <a:r>
            <a:rPr lang="en-US" sz="1200" dirty="0" err="1">
              <a:latin typeface="Helvetica Neue" panose="020B0604020202020204" pitchFamily="34" charset="0"/>
            </a:rPr>
            <a:t>egestas</a:t>
          </a:r>
          <a:r>
            <a:rPr lang="en-US" sz="1200" dirty="0">
              <a:latin typeface="Helvetica Neue" panose="020B0604020202020204" pitchFamily="34" charset="0"/>
            </a:rPr>
            <a:t> </a:t>
          </a:r>
          <a:r>
            <a:rPr lang="en-US" sz="1200" dirty="0" err="1">
              <a:latin typeface="Helvetica Neue" panose="020B0604020202020204" pitchFamily="34" charset="0"/>
            </a:rPr>
            <a:t>egestas</a:t>
          </a:r>
          <a:r>
            <a:rPr lang="en-US" sz="1200" dirty="0">
              <a:latin typeface="Helvetica Neue" panose="020B0604020202020204" pitchFamily="34" charset="0"/>
            </a:rPr>
            <a:t> </a:t>
          </a:r>
          <a:r>
            <a:rPr lang="en-US" sz="1200" dirty="0" err="1">
              <a:latin typeface="Helvetica Neue" panose="020B0604020202020204" pitchFamily="34" charset="0"/>
            </a:rPr>
            <a:t>tellus</a:t>
          </a:r>
          <a:r>
            <a:rPr lang="en-US" sz="1200" dirty="0">
              <a:latin typeface="Helvetica Neue" panose="020B0604020202020204" pitchFamily="34" charset="0"/>
            </a:rPr>
            <a:t>. </a:t>
          </a:r>
          <a:r>
            <a:rPr lang="en-US" sz="1200" dirty="0" err="1">
              <a:latin typeface="Helvetica Neue" panose="020B0604020202020204" pitchFamily="34" charset="0"/>
            </a:rPr>
            <a:t>Nulla</a:t>
          </a:r>
          <a:r>
            <a:rPr lang="en-US" sz="1200" dirty="0">
              <a:latin typeface="Helvetica Neue" panose="020B0604020202020204" pitchFamily="34" charset="0"/>
            </a:rPr>
            <a:t> </a:t>
          </a:r>
          <a:r>
            <a:rPr lang="en-US" sz="1200" dirty="0" err="1">
              <a:latin typeface="Helvetica Neue" panose="020B0604020202020204" pitchFamily="34" charset="0"/>
            </a:rPr>
            <a:t>facilisi</a:t>
          </a:r>
          <a:r>
            <a:rPr lang="en-US" sz="1200" dirty="0">
              <a:latin typeface="Helvetica Neue" panose="020B0604020202020204" pitchFamily="34" charset="0"/>
            </a:rPr>
            <a:t>. Dui id </a:t>
          </a:r>
          <a:r>
            <a:rPr lang="en-US" sz="1200" dirty="0" err="1">
              <a:latin typeface="Helvetica Neue" panose="020B0604020202020204" pitchFamily="34" charset="0"/>
            </a:rPr>
            <a:t>lacinia</a:t>
          </a:r>
          <a:r>
            <a:rPr lang="en-US" sz="1200" dirty="0">
              <a:latin typeface="Helvetica Neue" panose="020B0604020202020204" pitchFamily="34" charset="0"/>
            </a:rPr>
            <a:t> vel.</a:t>
          </a:r>
        </a:p>
      </cdr:txBody>
    </cdr:sp>
  </cdr:relSizeAnchor>
</c:userShapes>
</file>

<file path=ppt/drawings/drawing10.xml><?xml version="1.0" encoding="utf-8"?>
<c:userShapes xmlns:c="http://schemas.openxmlformats.org/drawingml/2006/chart">
  <cdr:relSizeAnchor xmlns:cdr="http://schemas.openxmlformats.org/drawingml/2006/chartDrawing">
    <cdr:from>
      <cdr:x>0.04595</cdr:x>
      <cdr:y>0.7115</cdr:y>
    </cdr:from>
    <cdr:to>
      <cdr:x>0.95203</cdr:x>
      <cdr:y>0.77112</cdr:y>
    </cdr:to>
    <cdr:sp macro="" textlink="">
      <cdr:nvSpPr>
        <cdr:cNvPr id="2" name="TextBox 1"/>
        <cdr:cNvSpPr txBox="1"/>
      </cdr:nvSpPr>
      <cdr:spPr>
        <a:xfrm xmlns:a="http://schemas.openxmlformats.org/drawingml/2006/main">
          <a:off x="110948" y="3736126"/>
          <a:ext cx="2187757" cy="313052"/>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a:solidFill>
                <a:schemeClr val="tx2"/>
              </a:solidFill>
              <a:latin typeface="SJSU Spartan Bold" panose="02000000000000000000" pitchFamily="2" charset="0"/>
            </a:rPr>
            <a:t>Assets 250,000</a:t>
          </a:r>
        </a:p>
      </cdr:txBody>
    </cdr:sp>
  </cdr:relSizeAnchor>
  <cdr:relSizeAnchor xmlns:cdr="http://schemas.openxmlformats.org/drawingml/2006/chartDrawing">
    <cdr:from>
      <cdr:x>0.04595</cdr:x>
      <cdr:y>0.80328</cdr:y>
    </cdr:from>
    <cdr:to>
      <cdr:x>0.9465</cdr:x>
      <cdr:y>1</cdr:y>
    </cdr:to>
    <cdr:sp macro="" textlink="">
      <cdr:nvSpPr>
        <cdr:cNvPr id="3" name="Rectangle 2"/>
        <cdr:cNvSpPr/>
      </cdr:nvSpPr>
      <cdr:spPr>
        <a:xfrm xmlns:a="http://schemas.openxmlformats.org/drawingml/2006/main">
          <a:off x="133427" y="4218067"/>
          <a:ext cx="2614863" cy="1032988"/>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a:solidFill>
                <a:schemeClr val="tx1"/>
              </a:solidFill>
              <a:latin typeface="SJSU Spartan Regular" panose="02000000000000000000" pitchFamily="2" charset="0"/>
            </a:rPr>
            <a:t>Lorem</a:t>
          </a:r>
          <a:r>
            <a:rPr lang="en-US" sz="1100" baseline="0" dirty="0">
              <a:solidFill>
                <a:schemeClr val="tx1"/>
              </a:solidFill>
              <a:latin typeface="SJSU Spartan Regular" panose="02000000000000000000" pitchFamily="2" charset="0"/>
            </a:rPr>
            <a:t> ipsum dolor sit </a:t>
          </a:r>
          <a:r>
            <a:rPr lang="en-US" sz="1100" baseline="0" dirty="0" err="1">
              <a:solidFill>
                <a:schemeClr val="tx1"/>
              </a:solidFill>
              <a:latin typeface="SJSU Spartan Regular" panose="02000000000000000000" pitchFamily="2" charset="0"/>
            </a:rPr>
            <a:t>amet</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conectetur</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adipiscing</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elit</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Aliquam</a:t>
          </a:r>
          <a:r>
            <a:rPr lang="en-US" sz="1100" baseline="0" dirty="0">
              <a:solidFill>
                <a:schemeClr val="tx1"/>
              </a:solidFill>
              <a:latin typeface="SJSU Spartan Regular" panose="02000000000000000000" pitchFamily="2" charset="0"/>
            </a:rPr>
            <a:t> non </a:t>
          </a:r>
          <a:r>
            <a:rPr lang="en-US" sz="1100" baseline="0" dirty="0" err="1">
              <a:solidFill>
                <a:schemeClr val="tx1"/>
              </a:solidFill>
              <a:latin typeface="SJSU Spartan Regular" panose="02000000000000000000" pitchFamily="2" charset="0"/>
            </a:rPr>
            <a:t>sem</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mauria</a:t>
          </a:r>
          <a:r>
            <a:rPr lang="en-US" sz="1100" baseline="0" dirty="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11.xml><?xml version="1.0" encoding="utf-8"?>
<c:userShapes xmlns:c="http://schemas.openxmlformats.org/drawingml/2006/chart">
  <cdr:relSizeAnchor xmlns:cdr="http://schemas.openxmlformats.org/drawingml/2006/chartDrawing">
    <cdr:from>
      <cdr:x>0.04462</cdr:x>
      <cdr:y>0.7115</cdr:y>
    </cdr:from>
    <cdr:to>
      <cdr:x>0.9565</cdr:x>
      <cdr:y>0.77112</cdr:y>
    </cdr:to>
    <cdr:sp macro="" textlink="">
      <cdr:nvSpPr>
        <cdr:cNvPr id="2" name="TextBox 1"/>
        <cdr:cNvSpPr txBox="1"/>
      </cdr:nvSpPr>
      <cdr:spPr>
        <a:xfrm xmlns:a="http://schemas.openxmlformats.org/drawingml/2006/main">
          <a:off x="184273" y="3736125"/>
          <a:ext cx="3765905" cy="313053"/>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a:solidFill>
                <a:schemeClr val="tx2"/>
              </a:solidFill>
              <a:latin typeface="SJSU Spartan Bold" panose="02000000000000000000" pitchFamily="2" charset="0"/>
            </a:rPr>
            <a:t>Assets 250,000</a:t>
          </a:r>
        </a:p>
      </cdr:txBody>
    </cdr:sp>
  </cdr:relSizeAnchor>
  <cdr:relSizeAnchor xmlns:cdr="http://schemas.openxmlformats.org/drawingml/2006/chartDrawing">
    <cdr:from>
      <cdr:x>0.04171</cdr:x>
      <cdr:y>0.80328</cdr:y>
    </cdr:from>
    <cdr:to>
      <cdr:x>0.95067</cdr:x>
      <cdr:y>1</cdr:y>
    </cdr:to>
    <cdr:sp macro="" textlink="">
      <cdr:nvSpPr>
        <cdr:cNvPr id="3" name="Rectangle 2"/>
        <cdr:cNvSpPr/>
      </cdr:nvSpPr>
      <cdr:spPr>
        <a:xfrm xmlns:a="http://schemas.openxmlformats.org/drawingml/2006/main">
          <a:off x="229681" y="4352707"/>
          <a:ext cx="5005136" cy="106596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a:solidFill>
                <a:schemeClr val="tx1"/>
              </a:solidFill>
              <a:latin typeface="SJSU Spartan Regular" panose="02000000000000000000" pitchFamily="2" charset="0"/>
            </a:rPr>
            <a:t>Lorem</a:t>
          </a:r>
          <a:r>
            <a:rPr lang="en-US" sz="1100" baseline="0" dirty="0">
              <a:solidFill>
                <a:schemeClr val="tx1"/>
              </a:solidFill>
              <a:latin typeface="SJSU Spartan Regular" panose="02000000000000000000" pitchFamily="2" charset="0"/>
            </a:rPr>
            <a:t> ipsum dolor sit </a:t>
          </a:r>
          <a:r>
            <a:rPr lang="en-US" sz="1100" baseline="0" dirty="0" err="1">
              <a:solidFill>
                <a:schemeClr val="tx1"/>
              </a:solidFill>
              <a:latin typeface="SJSU Spartan Regular" panose="02000000000000000000" pitchFamily="2" charset="0"/>
            </a:rPr>
            <a:t>amet</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conectetur</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adipiscing</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elit</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Aliquam</a:t>
          </a:r>
          <a:r>
            <a:rPr lang="en-US" sz="1100" baseline="0" dirty="0">
              <a:solidFill>
                <a:schemeClr val="tx1"/>
              </a:solidFill>
              <a:latin typeface="SJSU Spartan Regular" panose="02000000000000000000" pitchFamily="2" charset="0"/>
            </a:rPr>
            <a:t> non </a:t>
          </a:r>
          <a:r>
            <a:rPr lang="en-US" sz="1100" baseline="0" dirty="0" err="1">
              <a:solidFill>
                <a:schemeClr val="tx1"/>
              </a:solidFill>
              <a:latin typeface="SJSU Spartan Regular" panose="02000000000000000000" pitchFamily="2" charset="0"/>
            </a:rPr>
            <a:t>sem</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mauria</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adipiacing</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elit</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Aliquam</a:t>
          </a:r>
          <a:r>
            <a:rPr lang="en-US" sz="1100" baseline="0" dirty="0">
              <a:solidFill>
                <a:schemeClr val="tx1"/>
              </a:solidFill>
              <a:latin typeface="SJSU Spartan Regular" panose="02000000000000000000" pitchFamily="2" charset="0"/>
            </a:rPr>
            <a:t> non </a:t>
          </a:r>
          <a:r>
            <a:rPr lang="en-US" sz="1100" baseline="0" dirty="0" err="1">
              <a:solidFill>
                <a:schemeClr val="tx1"/>
              </a:solidFill>
              <a:latin typeface="SJSU Spartan Regular" panose="02000000000000000000" pitchFamily="2" charset="0"/>
            </a:rPr>
            <a:t>sem</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mauria</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noborust</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jaobroaibi</a:t>
          </a:r>
          <a:r>
            <a:rPr lang="en-US" sz="1100" baseline="0" dirty="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a:latin typeface="Helvetica Neue" panose="020B0604020202020204" pitchFamily="34" charset="0"/>
            </a:rPr>
            <a:t>Lorem ipsum dolor sit </a:t>
          </a:r>
          <a:r>
            <a:rPr lang="en-US" sz="1200" dirty="0" err="1">
              <a:latin typeface="Helvetica Neue" panose="020B0604020202020204" pitchFamily="34" charset="0"/>
            </a:rPr>
            <a:t>amet</a:t>
          </a:r>
          <a:r>
            <a:rPr lang="en-US" sz="1200" dirty="0">
              <a:latin typeface="Helvetica Neue" panose="020B0604020202020204" pitchFamily="34" charset="0"/>
            </a:rPr>
            <a:t>, </a:t>
          </a:r>
          <a:r>
            <a:rPr lang="en-US" sz="1200" dirty="0" err="1">
              <a:latin typeface="Helvetica Neue" panose="020B0604020202020204" pitchFamily="34" charset="0"/>
            </a:rPr>
            <a:t>consectetur</a:t>
          </a:r>
          <a:r>
            <a:rPr lang="en-US" sz="1200" dirty="0">
              <a:latin typeface="Helvetica Neue" panose="020B0604020202020204" pitchFamily="34" charset="0"/>
            </a:rPr>
            <a:t> </a:t>
          </a:r>
          <a:r>
            <a:rPr lang="en-US" sz="1200" dirty="0" err="1">
              <a:latin typeface="Helvetica Neue" panose="020B0604020202020204" pitchFamily="34" charset="0"/>
            </a:rPr>
            <a:t>adipiscing</a:t>
          </a:r>
          <a:r>
            <a:rPr lang="en-US" sz="1200" dirty="0">
              <a:latin typeface="Helvetica Neue" panose="020B0604020202020204" pitchFamily="34" charset="0"/>
            </a:rPr>
            <a:t> </a:t>
          </a:r>
          <a:r>
            <a:rPr lang="en-US" sz="1200" dirty="0" err="1">
              <a:latin typeface="Helvetica Neue" panose="020B0604020202020204" pitchFamily="34" charset="0"/>
            </a:rPr>
            <a:t>elit</a:t>
          </a:r>
          <a:r>
            <a:rPr lang="en-US" sz="1200" dirty="0">
              <a:latin typeface="Helvetica Neue" panose="020B0604020202020204" pitchFamily="34" charset="0"/>
            </a:rPr>
            <a:t>. Nam ac </a:t>
          </a:r>
          <a:r>
            <a:rPr lang="en-US" sz="1200" dirty="0" err="1">
              <a:latin typeface="Helvetica Neue" panose="020B0604020202020204" pitchFamily="34" charset="0"/>
            </a:rPr>
            <a:t>tincidunt</a:t>
          </a:r>
          <a:r>
            <a:rPr lang="en-US" sz="1200" dirty="0">
              <a:latin typeface="Helvetica Neue" panose="020B0604020202020204" pitchFamily="34" charset="0"/>
            </a:rPr>
            <a:t> </a:t>
          </a:r>
          <a:r>
            <a:rPr lang="en-US" sz="1200" dirty="0" err="1">
              <a:latin typeface="Helvetica Neue" panose="020B0604020202020204" pitchFamily="34" charset="0"/>
            </a:rPr>
            <a:t>turpis</a:t>
          </a:r>
          <a:r>
            <a:rPr lang="en-US" sz="1200" dirty="0">
              <a:latin typeface="Helvetica Neue" panose="020B0604020202020204" pitchFamily="34" charset="0"/>
            </a:rPr>
            <a:t>. </a:t>
          </a:r>
          <a:r>
            <a:rPr lang="en-US" sz="1200" dirty="0" err="1">
              <a:latin typeface="Helvetica Neue" panose="020B0604020202020204" pitchFamily="34" charset="0"/>
            </a:rPr>
            <a:t>Ut</a:t>
          </a:r>
          <a:r>
            <a:rPr lang="en-US" sz="1200" dirty="0">
              <a:latin typeface="Helvetica Neue" panose="020B0604020202020204" pitchFamily="34" charset="0"/>
            </a:rPr>
            <a:t> dui </a:t>
          </a:r>
          <a:r>
            <a:rPr lang="en-US" sz="1200" dirty="0" err="1">
              <a:latin typeface="Helvetica Neue" panose="020B0604020202020204" pitchFamily="34" charset="0"/>
            </a:rPr>
            <a:t>urna</a:t>
          </a:r>
          <a:r>
            <a:rPr lang="en-US" sz="1200" dirty="0">
              <a:latin typeface="Helvetica Neue" panose="020B0604020202020204" pitchFamily="34" charset="0"/>
            </a:rPr>
            <a:t>, </a:t>
          </a:r>
          <a:r>
            <a:rPr lang="en-US" sz="1200" dirty="0" err="1">
              <a:latin typeface="Helvetica Neue" panose="020B0604020202020204" pitchFamily="34" charset="0"/>
            </a:rPr>
            <a:t>tincidunt</a:t>
          </a:r>
          <a:r>
            <a:rPr lang="en-US" sz="1200" dirty="0">
              <a:latin typeface="Helvetica Neue" panose="020B0604020202020204" pitchFamily="34" charset="0"/>
            </a:rPr>
            <a:t> </a:t>
          </a:r>
          <a:r>
            <a:rPr lang="en-US" sz="1200" dirty="0" err="1">
              <a:latin typeface="Helvetica Neue" panose="020B0604020202020204" pitchFamily="34" charset="0"/>
            </a:rPr>
            <a:t>quis</a:t>
          </a:r>
          <a:r>
            <a:rPr lang="en-US" sz="1200" dirty="0">
              <a:latin typeface="Helvetica Neue" panose="020B0604020202020204" pitchFamily="34" charset="0"/>
            </a:rPr>
            <a:t> </a:t>
          </a:r>
          <a:r>
            <a:rPr lang="en-US" sz="1200" dirty="0" err="1">
              <a:latin typeface="Helvetica Neue" panose="020B0604020202020204" pitchFamily="34" charset="0"/>
            </a:rPr>
            <a:t>mauris</a:t>
          </a:r>
          <a:r>
            <a:rPr lang="en-US" sz="1200" dirty="0">
              <a:latin typeface="Helvetica Neue" panose="020B0604020202020204" pitchFamily="34" charset="0"/>
            </a:rPr>
            <a:t> id, </a:t>
          </a:r>
          <a:r>
            <a:rPr lang="en-US" sz="1200" dirty="0" err="1">
              <a:latin typeface="Helvetica Neue" panose="020B0604020202020204" pitchFamily="34" charset="0"/>
            </a:rPr>
            <a:t>egestas</a:t>
          </a:r>
          <a:r>
            <a:rPr lang="en-US" sz="1200" dirty="0">
              <a:latin typeface="Helvetica Neue" panose="020B0604020202020204" pitchFamily="34" charset="0"/>
            </a:rPr>
            <a:t> </a:t>
          </a:r>
          <a:r>
            <a:rPr lang="en-US" sz="1200" dirty="0" err="1">
              <a:latin typeface="Helvetica Neue" panose="020B0604020202020204" pitchFamily="34" charset="0"/>
            </a:rPr>
            <a:t>egestas</a:t>
          </a:r>
          <a:r>
            <a:rPr lang="en-US" sz="1200" dirty="0">
              <a:latin typeface="Helvetica Neue" panose="020B0604020202020204" pitchFamily="34" charset="0"/>
            </a:rPr>
            <a:t> </a:t>
          </a:r>
          <a:r>
            <a:rPr lang="en-US" sz="1200" dirty="0" err="1">
              <a:latin typeface="Helvetica Neue" panose="020B0604020202020204" pitchFamily="34" charset="0"/>
            </a:rPr>
            <a:t>tellus</a:t>
          </a:r>
          <a:r>
            <a:rPr lang="en-US" sz="1200" dirty="0">
              <a:latin typeface="Helvetica Neue" panose="020B0604020202020204" pitchFamily="34" charset="0"/>
            </a:rPr>
            <a:t>. </a:t>
          </a:r>
          <a:r>
            <a:rPr lang="en-US" sz="1200" dirty="0" err="1">
              <a:latin typeface="Helvetica Neue" panose="020B0604020202020204" pitchFamily="34" charset="0"/>
            </a:rPr>
            <a:t>Nulla</a:t>
          </a:r>
          <a:r>
            <a:rPr lang="en-US" sz="1200" dirty="0">
              <a:latin typeface="Helvetica Neue" panose="020B0604020202020204" pitchFamily="34" charset="0"/>
            </a:rPr>
            <a:t> </a:t>
          </a:r>
          <a:r>
            <a:rPr lang="en-US" sz="1200" dirty="0" err="1">
              <a:latin typeface="Helvetica Neue" panose="020B0604020202020204" pitchFamily="34" charset="0"/>
            </a:rPr>
            <a:t>facilisi</a:t>
          </a:r>
          <a:r>
            <a:rPr lang="en-US" sz="1200" dirty="0">
              <a:latin typeface="Helvetica Neue" panose="020B0604020202020204" pitchFamily="34" charset="0"/>
            </a:rPr>
            <a:t>. Dui id </a:t>
          </a:r>
          <a:r>
            <a:rPr lang="en-US" sz="1200" dirty="0" err="1">
              <a:latin typeface="Helvetica Neue" panose="020B0604020202020204" pitchFamily="34" charset="0"/>
            </a:rPr>
            <a:t>lacinia</a:t>
          </a:r>
          <a:r>
            <a:rPr lang="en-US" sz="1200" dirty="0">
              <a:latin typeface="Helvetica Neue" panose="020B0604020202020204" pitchFamily="34" charset="0"/>
            </a:rPr>
            <a:t> vel.</a:t>
          </a: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a:solidFill>
                <a:schemeClr val="bg1"/>
              </a:solidFill>
              <a:latin typeface="Helvetica Neue" panose="020B0604020202020204" pitchFamily="34" charset="0"/>
            </a:rPr>
            <a:t>Click</a:t>
          </a:r>
          <a:r>
            <a:rPr lang="en-US" sz="1000" baseline="0" dirty="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a:latin typeface="Helvetica Neue" panose="020B0604020202020204" pitchFamily="34" charset="0"/>
            </a:rPr>
            <a:t>Lorem ipsum dolor sit </a:t>
          </a:r>
          <a:r>
            <a:rPr lang="en-US" sz="1200" dirty="0" err="1">
              <a:latin typeface="Helvetica Neue" panose="020B0604020202020204" pitchFamily="34" charset="0"/>
            </a:rPr>
            <a:t>amet</a:t>
          </a:r>
          <a:r>
            <a:rPr lang="en-US" sz="1200" dirty="0">
              <a:latin typeface="Helvetica Neue" panose="020B0604020202020204" pitchFamily="34" charset="0"/>
            </a:rPr>
            <a:t>, </a:t>
          </a:r>
          <a:r>
            <a:rPr lang="en-US" sz="1200" dirty="0" err="1">
              <a:latin typeface="Helvetica Neue" panose="020B0604020202020204" pitchFamily="34" charset="0"/>
            </a:rPr>
            <a:t>consectetur</a:t>
          </a:r>
          <a:r>
            <a:rPr lang="en-US" sz="1200" dirty="0">
              <a:latin typeface="Helvetica Neue" panose="020B0604020202020204" pitchFamily="34" charset="0"/>
            </a:rPr>
            <a:t> </a:t>
          </a:r>
          <a:r>
            <a:rPr lang="en-US" sz="1200" dirty="0" err="1">
              <a:latin typeface="Helvetica Neue" panose="020B0604020202020204" pitchFamily="34" charset="0"/>
            </a:rPr>
            <a:t>adipiscing</a:t>
          </a:r>
          <a:r>
            <a:rPr lang="en-US" sz="1200" dirty="0">
              <a:latin typeface="Helvetica Neue" panose="020B0604020202020204" pitchFamily="34" charset="0"/>
            </a:rPr>
            <a:t> </a:t>
          </a:r>
          <a:r>
            <a:rPr lang="en-US" sz="1200" dirty="0" err="1">
              <a:latin typeface="Helvetica Neue" panose="020B0604020202020204" pitchFamily="34" charset="0"/>
            </a:rPr>
            <a:t>elit</a:t>
          </a:r>
          <a:r>
            <a:rPr lang="en-US" sz="1200" dirty="0">
              <a:latin typeface="Helvetica Neue" panose="020B0604020202020204" pitchFamily="34" charset="0"/>
            </a:rPr>
            <a:t>. Nam ac </a:t>
          </a:r>
          <a:r>
            <a:rPr lang="en-US" sz="1200" dirty="0" err="1">
              <a:latin typeface="Helvetica Neue" panose="020B0604020202020204" pitchFamily="34" charset="0"/>
            </a:rPr>
            <a:t>tincidunt</a:t>
          </a:r>
          <a:r>
            <a:rPr lang="en-US" sz="1200" dirty="0">
              <a:latin typeface="Helvetica Neue" panose="020B0604020202020204" pitchFamily="34" charset="0"/>
            </a:rPr>
            <a:t> </a:t>
          </a:r>
          <a:r>
            <a:rPr lang="en-US" sz="1200" dirty="0" err="1">
              <a:latin typeface="Helvetica Neue" panose="020B0604020202020204" pitchFamily="34" charset="0"/>
            </a:rPr>
            <a:t>turpis</a:t>
          </a:r>
          <a:r>
            <a:rPr lang="en-US" sz="1200" dirty="0">
              <a:latin typeface="Helvetica Neue" panose="020B0604020202020204" pitchFamily="34" charset="0"/>
            </a:rPr>
            <a:t>. </a:t>
          </a:r>
          <a:r>
            <a:rPr lang="en-US" sz="1200" dirty="0" err="1">
              <a:latin typeface="Helvetica Neue" panose="020B0604020202020204" pitchFamily="34" charset="0"/>
            </a:rPr>
            <a:t>Ut</a:t>
          </a:r>
          <a:r>
            <a:rPr lang="en-US" sz="1200" dirty="0">
              <a:latin typeface="Helvetica Neue" panose="020B0604020202020204" pitchFamily="34" charset="0"/>
            </a:rPr>
            <a:t> dui </a:t>
          </a:r>
          <a:r>
            <a:rPr lang="en-US" sz="1200" dirty="0" err="1">
              <a:latin typeface="Helvetica Neue" panose="020B0604020202020204" pitchFamily="34" charset="0"/>
            </a:rPr>
            <a:t>urna</a:t>
          </a:r>
          <a:r>
            <a:rPr lang="en-US" sz="1200" dirty="0">
              <a:latin typeface="Helvetica Neue" panose="020B0604020202020204" pitchFamily="34" charset="0"/>
            </a:rPr>
            <a:t>, </a:t>
          </a:r>
          <a:r>
            <a:rPr lang="en-US" sz="1200" dirty="0" err="1">
              <a:latin typeface="Helvetica Neue" panose="020B0604020202020204" pitchFamily="34" charset="0"/>
            </a:rPr>
            <a:t>tincidunt</a:t>
          </a:r>
          <a:r>
            <a:rPr lang="en-US" sz="1200" dirty="0">
              <a:latin typeface="Helvetica Neue" panose="020B0604020202020204" pitchFamily="34" charset="0"/>
            </a:rPr>
            <a:t> </a:t>
          </a:r>
          <a:r>
            <a:rPr lang="en-US" sz="1200" dirty="0" err="1">
              <a:latin typeface="Helvetica Neue" panose="020B0604020202020204" pitchFamily="34" charset="0"/>
            </a:rPr>
            <a:t>quis</a:t>
          </a:r>
          <a:r>
            <a:rPr lang="en-US" sz="1200" dirty="0">
              <a:latin typeface="Helvetica Neue" panose="020B0604020202020204" pitchFamily="34" charset="0"/>
            </a:rPr>
            <a:t> </a:t>
          </a:r>
          <a:r>
            <a:rPr lang="en-US" sz="1200" dirty="0" err="1">
              <a:latin typeface="Helvetica Neue" panose="020B0604020202020204" pitchFamily="34" charset="0"/>
            </a:rPr>
            <a:t>mauris</a:t>
          </a:r>
          <a:r>
            <a:rPr lang="en-US" sz="1200" dirty="0">
              <a:latin typeface="Helvetica Neue" panose="020B0604020202020204" pitchFamily="34" charset="0"/>
            </a:rPr>
            <a:t> id, </a:t>
          </a:r>
          <a:r>
            <a:rPr lang="en-US" sz="1200" dirty="0" err="1">
              <a:latin typeface="Helvetica Neue" panose="020B0604020202020204" pitchFamily="34" charset="0"/>
            </a:rPr>
            <a:t>egestas</a:t>
          </a:r>
          <a:r>
            <a:rPr lang="en-US" sz="1200" dirty="0">
              <a:latin typeface="Helvetica Neue" panose="020B0604020202020204" pitchFamily="34" charset="0"/>
            </a:rPr>
            <a:t> </a:t>
          </a:r>
          <a:r>
            <a:rPr lang="en-US" sz="1200" dirty="0" err="1">
              <a:latin typeface="Helvetica Neue" panose="020B0604020202020204" pitchFamily="34" charset="0"/>
            </a:rPr>
            <a:t>egestas</a:t>
          </a:r>
          <a:r>
            <a:rPr lang="en-US" sz="1200" dirty="0">
              <a:latin typeface="Helvetica Neue" panose="020B0604020202020204" pitchFamily="34" charset="0"/>
            </a:rPr>
            <a:t> </a:t>
          </a:r>
          <a:r>
            <a:rPr lang="en-US" sz="1200" dirty="0" err="1">
              <a:latin typeface="Helvetica Neue" panose="020B0604020202020204" pitchFamily="34" charset="0"/>
            </a:rPr>
            <a:t>tellus</a:t>
          </a:r>
          <a:r>
            <a:rPr lang="en-US" sz="1200" dirty="0">
              <a:latin typeface="Helvetica Neue" panose="020B0604020202020204" pitchFamily="34" charset="0"/>
            </a:rPr>
            <a:t>. </a:t>
          </a:r>
          <a:r>
            <a:rPr lang="en-US" sz="1200" dirty="0" err="1">
              <a:latin typeface="Helvetica Neue" panose="020B0604020202020204" pitchFamily="34" charset="0"/>
            </a:rPr>
            <a:t>Nulla</a:t>
          </a:r>
          <a:r>
            <a:rPr lang="en-US" sz="1200" dirty="0">
              <a:latin typeface="Helvetica Neue" panose="020B0604020202020204" pitchFamily="34" charset="0"/>
            </a:rPr>
            <a:t> </a:t>
          </a:r>
          <a:r>
            <a:rPr lang="en-US" sz="1200" dirty="0" err="1">
              <a:latin typeface="Helvetica Neue" panose="020B0604020202020204" pitchFamily="34" charset="0"/>
            </a:rPr>
            <a:t>facilisi</a:t>
          </a:r>
          <a:r>
            <a:rPr lang="en-US" sz="1200" dirty="0">
              <a:latin typeface="Helvetica Neue" panose="020B0604020202020204" pitchFamily="34" charset="0"/>
            </a:rPr>
            <a:t>. Dui</a:t>
          </a:r>
          <a:r>
            <a:rPr lang="en-US" sz="1200" baseline="0" dirty="0">
              <a:latin typeface="Helvetica Neue" panose="020B0604020202020204" pitchFamily="34" charset="0"/>
            </a:rPr>
            <a:t> id </a:t>
          </a:r>
          <a:r>
            <a:rPr lang="en-US" sz="1200" baseline="0" dirty="0" err="1">
              <a:latin typeface="Helvetica Neue" panose="020B0604020202020204" pitchFamily="34" charset="0"/>
            </a:rPr>
            <a:t>lacinia</a:t>
          </a:r>
          <a:r>
            <a:rPr lang="en-US" sz="1200" baseline="0" dirty="0">
              <a:latin typeface="Helvetica Neue" panose="020B0604020202020204" pitchFamily="34" charset="0"/>
            </a:rPr>
            <a:t> vel.</a:t>
          </a:r>
          <a:endParaRPr lang="en-US" sz="1200" dirty="0">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a:solidFill>
                <a:schemeClr val="bg1"/>
              </a:solidFill>
              <a:latin typeface="Helvetica Neue" panose="020B0604020202020204" pitchFamily="34" charset="0"/>
            </a:rPr>
            <a:t>Click</a:t>
          </a:r>
          <a:r>
            <a:rPr lang="en-US" sz="1000" baseline="0" dirty="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4.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a:solidFill>
                <a:schemeClr val="tx1"/>
              </a:solidFill>
              <a:latin typeface="Helvetica Neue" panose="020B0604020202020204" pitchFamily="34" charset="0"/>
            </a:rPr>
            <a:t>Click</a:t>
          </a:r>
          <a:r>
            <a:rPr lang="en-US" sz="1000" baseline="0" dirty="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a:solidFill>
                <a:schemeClr val="tx1"/>
              </a:solidFill>
              <a:latin typeface="Helvetica Neue" panose="020B0604020202020204" pitchFamily="34" charset="0"/>
            </a:rPr>
            <a:t>Lorem ipsum dolor sit </a:t>
          </a:r>
          <a:r>
            <a:rPr lang="en-US" sz="1200" dirty="0" err="1">
              <a:solidFill>
                <a:schemeClr val="tx1"/>
              </a:solidFill>
              <a:latin typeface="Helvetica Neue" panose="020B0604020202020204" pitchFamily="34" charset="0"/>
            </a:rPr>
            <a:t>amet</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consectetur</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adipiscing</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elit</a:t>
          </a:r>
          <a:r>
            <a:rPr lang="en-US" sz="1200" dirty="0">
              <a:solidFill>
                <a:schemeClr val="tx1"/>
              </a:solidFill>
              <a:latin typeface="Helvetica Neue" panose="020B0604020202020204" pitchFamily="34" charset="0"/>
            </a:rPr>
            <a:t>. Nam ac </a:t>
          </a:r>
          <a:r>
            <a:rPr lang="en-US" sz="1200" dirty="0" err="1">
              <a:solidFill>
                <a:schemeClr val="tx1"/>
              </a:solidFill>
              <a:latin typeface="Helvetica Neue" panose="020B0604020202020204" pitchFamily="34" charset="0"/>
            </a:rPr>
            <a:t>tincidunt</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turpis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Ut</a:t>
          </a:r>
          <a:r>
            <a:rPr lang="en-US" sz="1200" dirty="0">
              <a:solidFill>
                <a:schemeClr val="tx1"/>
              </a:solidFill>
              <a:latin typeface="Helvetica Neue" panose="020B0604020202020204" pitchFamily="34" charset="0"/>
            </a:rPr>
            <a:t> dui </a:t>
          </a:r>
          <a:r>
            <a:rPr lang="en-US" sz="1200" dirty="0" err="1">
              <a:solidFill>
                <a:schemeClr val="tx1"/>
              </a:solidFill>
              <a:latin typeface="Helvetica Neue" panose="020B0604020202020204" pitchFamily="34" charset="0"/>
            </a:rPr>
            <a:t>urna</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tincidunt</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quis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mauris</a:t>
          </a:r>
          <a:r>
            <a:rPr lang="en-US" sz="1200" dirty="0">
              <a:solidFill>
                <a:schemeClr val="tx1"/>
              </a:solidFill>
              <a:latin typeface="Helvetica Neue" panose="020B0604020202020204" pitchFamily="34" charset="0"/>
            </a:rPr>
            <a:t> id, </a:t>
          </a:r>
          <a:r>
            <a:rPr lang="en-US" sz="1200" dirty="0" err="1">
              <a:solidFill>
                <a:schemeClr val="tx1"/>
              </a:solidFill>
              <a:latin typeface="Helvetica Neue" panose="020B0604020202020204" pitchFamily="34" charset="0"/>
            </a:rPr>
            <a:t>egestas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egestas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tellus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Nulla</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facilisi</a:t>
          </a:r>
          <a:r>
            <a:rPr lang="en-US" sz="1200" dirty="0">
              <a:solidFill>
                <a:schemeClr val="tx1"/>
              </a:solidFill>
              <a:latin typeface="Helvetica Neue" panose="020B0604020202020204" pitchFamily="34" charset="0"/>
            </a:rPr>
            <a:t>. Dui id </a:t>
          </a:r>
          <a:r>
            <a:rPr lang="en-US" sz="1200" dirty="0" err="1">
              <a:solidFill>
                <a:schemeClr val="tx1"/>
              </a:solidFill>
              <a:latin typeface="Helvetica Neue" panose="020B0604020202020204" pitchFamily="34" charset="0"/>
            </a:rPr>
            <a:t>lacinia</a:t>
          </a:r>
          <a:r>
            <a:rPr lang="en-US" sz="1200" dirty="0">
              <a:solidFill>
                <a:schemeClr val="tx1"/>
              </a:solidFill>
              <a:latin typeface="Helvetica Neue" panose="020B0604020202020204" pitchFamily="34" charset="0"/>
            </a:rPr>
            <a:t> vel.</a:t>
          </a:r>
        </a:p>
      </cdr:txBody>
    </cdr:sp>
  </cdr:relSizeAnchor>
</c:userShapes>
</file>

<file path=ppt/drawings/drawing5.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a:solidFill>
                <a:schemeClr val="tx1"/>
              </a:solidFill>
              <a:latin typeface="Helvetica Neue" panose="020B0604020202020204" pitchFamily="34" charset="0"/>
            </a:rPr>
            <a:t>Lorem ipsum dolor sit </a:t>
          </a:r>
          <a:r>
            <a:rPr lang="en-US" sz="1200" dirty="0" err="1">
              <a:solidFill>
                <a:schemeClr val="tx1"/>
              </a:solidFill>
              <a:latin typeface="Helvetica Neue" panose="020B0604020202020204" pitchFamily="34" charset="0"/>
            </a:rPr>
            <a:t>amet</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consectetur</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adipiscing</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elit</a:t>
          </a:r>
          <a:r>
            <a:rPr lang="en-US" sz="1200" dirty="0">
              <a:solidFill>
                <a:schemeClr val="tx1"/>
              </a:solidFill>
              <a:latin typeface="Helvetica Neue" panose="020B0604020202020204" pitchFamily="34" charset="0"/>
            </a:rPr>
            <a:t>. Nam ac </a:t>
          </a:r>
          <a:r>
            <a:rPr lang="en-US" sz="1200" dirty="0" err="1">
              <a:solidFill>
                <a:schemeClr val="tx1"/>
              </a:solidFill>
              <a:latin typeface="Helvetica Neue" panose="020B0604020202020204" pitchFamily="34" charset="0"/>
            </a:rPr>
            <a:t>tincidunt</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turpis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Ut</a:t>
          </a:r>
          <a:r>
            <a:rPr lang="en-US" sz="1200" dirty="0">
              <a:solidFill>
                <a:schemeClr val="tx1"/>
              </a:solidFill>
              <a:latin typeface="Helvetica Neue" panose="020B0604020202020204" pitchFamily="34" charset="0"/>
            </a:rPr>
            <a:t> dui </a:t>
          </a:r>
          <a:r>
            <a:rPr lang="en-US" sz="1200" dirty="0" err="1">
              <a:solidFill>
                <a:schemeClr val="tx1"/>
              </a:solidFill>
              <a:latin typeface="Helvetica Neue" panose="020B0604020202020204" pitchFamily="34" charset="0"/>
            </a:rPr>
            <a:t>urna</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tincidunt</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quis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mauris</a:t>
          </a:r>
          <a:r>
            <a:rPr lang="en-US" sz="1200" dirty="0">
              <a:solidFill>
                <a:schemeClr val="tx1"/>
              </a:solidFill>
              <a:latin typeface="Helvetica Neue" panose="020B0604020202020204" pitchFamily="34" charset="0"/>
            </a:rPr>
            <a:t> id, </a:t>
          </a:r>
          <a:r>
            <a:rPr lang="en-US" sz="1200" dirty="0" err="1">
              <a:solidFill>
                <a:schemeClr val="tx1"/>
              </a:solidFill>
              <a:latin typeface="Helvetica Neue" panose="020B0604020202020204" pitchFamily="34" charset="0"/>
            </a:rPr>
            <a:t>egestas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egestas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tellus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Nulla</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facilisi</a:t>
          </a:r>
          <a:r>
            <a:rPr lang="en-US" sz="1200" dirty="0">
              <a:solidFill>
                <a:schemeClr val="tx1"/>
              </a:solidFill>
              <a:latin typeface="Helvetica Neue" panose="020B0604020202020204" pitchFamily="34" charset="0"/>
            </a:rPr>
            <a:t>. Dui id </a:t>
          </a:r>
          <a:r>
            <a:rPr lang="en-US" sz="1200" dirty="0" err="1">
              <a:solidFill>
                <a:schemeClr val="tx1"/>
              </a:solidFill>
              <a:latin typeface="Helvetica Neue" panose="020B0604020202020204" pitchFamily="34" charset="0"/>
            </a:rPr>
            <a:t>lacinia</a:t>
          </a:r>
          <a:r>
            <a:rPr lang="en-US" sz="1200" dirty="0">
              <a:solidFill>
                <a:schemeClr val="tx1"/>
              </a:solidFill>
              <a:latin typeface="Helvetica Neue" panose="020B0604020202020204" pitchFamily="34" charset="0"/>
            </a:rPr>
            <a:t> vel.</a:t>
          </a: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a:solidFill>
                <a:schemeClr val="tx1"/>
              </a:solidFill>
              <a:latin typeface="Helvetica Neue" panose="020B0604020202020204" pitchFamily="34" charset="0"/>
            </a:rPr>
            <a:t>Click</a:t>
          </a:r>
          <a:r>
            <a:rPr lang="en-US" sz="1000" baseline="0" dirty="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6.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a:solidFill>
                <a:schemeClr val="tx1"/>
              </a:solidFill>
              <a:latin typeface="Helvetica Neue" panose="020B0604020202020204" pitchFamily="34" charset="0"/>
            </a:rPr>
            <a:t>Lorem ipsum dolor sit </a:t>
          </a:r>
          <a:r>
            <a:rPr lang="en-US" sz="1200" dirty="0" err="1">
              <a:solidFill>
                <a:schemeClr val="tx1"/>
              </a:solidFill>
              <a:latin typeface="Helvetica Neue" panose="020B0604020202020204" pitchFamily="34" charset="0"/>
            </a:rPr>
            <a:t>amet</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consectetur</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adipiscing</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elit</a:t>
          </a:r>
          <a:r>
            <a:rPr lang="en-US" sz="1200" dirty="0">
              <a:solidFill>
                <a:schemeClr val="tx1"/>
              </a:solidFill>
              <a:latin typeface="Helvetica Neue" panose="020B0604020202020204" pitchFamily="34" charset="0"/>
            </a:rPr>
            <a:t>. Nam ac </a:t>
          </a:r>
          <a:r>
            <a:rPr lang="en-US" sz="1200" dirty="0" err="1">
              <a:solidFill>
                <a:schemeClr val="tx1"/>
              </a:solidFill>
              <a:latin typeface="Helvetica Neue" panose="020B0604020202020204" pitchFamily="34" charset="0"/>
            </a:rPr>
            <a:t>tincidunt</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turpis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Ut</a:t>
          </a:r>
          <a:r>
            <a:rPr lang="en-US" sz="1200" dirty="0">
              <a:solidFill>
                <a:schemeClr val="tx1"/>
              </a:solidFill>
              <a:latin typeface="Helvetica Neue" panose="020B0604020202020204" pitchFamily="34" charset="0"/>
            </a:rPr>
            <a:t> dui </a:t>
          </a:r>
          <a:r>
            <a:rPr lang="en-US" sz="1200" dirty="0" err="1">
              <a:solidFill>
                <a:schemeClr val="tx1"/>
              </a:solidFill>
              <a:latin typeface="Helvetica Neue" panose="020B0604020202020204" pitchFamily="34" charset="0"/>
            </a:rPr>
            <a:t>urna</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tincidunt</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quis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mauris</a:t>
          </a:r>
          <a:r>
            <a:rPr lang="en-US" sz="1200" dirty="0">
              <a:solidFill>
                <a:schemeClr val="tx1"/>
              </a:solidFill>
              <a:latin typeface="Helvetica Neue" panose="020B0604020202020204" pitchFamily="34" charset="0"/>
            </a:rPr>
            <a:t> id, </a:t>
          </a:r>
          <a:r>
            <a:rPr lang="en-US" sz="1200" dirty="0" err="1">
              <a:solidFill>
                <a:schemeClr val="tx1"/>
              </a:solidFill>
              <a:latin typeface="Helvetica Neue" panose="020B0604020202020204" pitchFamily="34" charset="0"/>
            </a:rPr>
            <a:t>egestas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egestas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tellus</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Nulla</a:t>
          </a:r>
          <a:r>
            <a:rPr lang="en-US" sz="1200" dirty="0">
              <a:solidFill>
                <a:schemeClr val="tx1"/>
              </a:solidFill>
              <a:latin typeface="Helvetica Neue" panose="020B0604020202020204" pitchFamily="34" charset="0"/>
            </a:rPr>
            <a:t> </a:t>
          </a:r>
          <a:r>
            <a:rPr lang="en-US" sz="1200" dirty="0" err="1">
              <a:solidFill>
                <a:schemeClr val="tx1"/>
              </a:solidFill>
              <a:latin typeface="Helvetica Neue" panose="020B0604020202020204" pitchFamily="34" charset="0"/>
            </a:rPr>
            <a:t>facilisi</a:t>
          </a:r>
          <a:r>
            <a:rPr lang="en-US" sz="1200" dirty="0">
              <a:solidFill>
                <a:schemeClr val="tx1"/>
              </a:solidFill>
              <a:latin typeface="Helvetica Neue" panose="020B0604020202020204" pitchFamily="34" charset="0"/>
            </a:rPr>
            <a:t>. Dui</a:t>
          </a:r>
          <a:r>
            <a:rPr lang="en-US" sz="1200" baseline="0" dirty="0">
              <a:solidFill>
                <a:schemeClr val="tx1"/>
              </a:solidFill>
              <a:latin typeface="Helvetica Neue" panose="020B0604020202020204" pitchFamily="34" charset="0"/>
            </a:rPr>
            <a:t> id </a:t>
          </a:r>
          <a:r>
            <a:rPr lang="en-US" sz="1200" baseline="0" dirty="0" err="1">
              <a:solidFill>
                <a:schemeClr val="tx1"/>
              </a:solidFill>
              <a:latin typeface="Helvetica Neue" panose="020B0604020202020204" pitchFamily="34" charset="0"/>
            </a:rPr>
            <a:t>lacinia</a:t>
          </a:r>
          <a:r>
            <a:rPr lang="en-US" sz="1200" baseline="0" dirty="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a:solidFill>
                <a:schemeClr val="tx1"/>
              </a:solidFill>
              <a:latin typeface="Helvetica Neue" panose="020B0604020202020204" pitchFamily="34" charset="0"/>
            </a:rPr>
            <a:t>Click</a:t>
          </a:r>
          <a:r>
            <a:rPr lang="en-US" sz="1000" baseline="0" dirty="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7.xml><?xml version="1.0" encoding="utf-8"?>
<c:userShapes xmlns:c="http://schemas.openxmlformats.org/drawingml/2006/chart">
  <cdr:relSizeAnchor xmlns:cdr="http://schemas.openxmlformats.org/drawingml/2006/chartDrawing">
    <cdr:from>
      <cdr:x>0.11581</cdr:x>
      <cdr:y>0.71522</cdr:y>
    </cdr:from>
    <cdr:to>
      <cdr:x>0.88419</cdr:x>
      <cdr:y>0.8695</cdr:y>
    </cdr:to>
    <cdr:sp macro="" textlink="">
      <cdr:nvSpPr>
        <cdr:cNvPr id="2" name="Rectangle 1"/>
        <cdr:cNvSpPr/>
      </cdr:nvSpPr>
      <cdr:spPr>
        <a:xfrm xmlns:a="http://schemas.openxmlformats.org/drawingml/2006/main">
          <a:off x="366301" y="3875539"/>
          <a:ext cx="2430349"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200" dirty="0">
              <a:solidFill>
                <a:schemeClr val="bg1"/>
              </a:solidFill>
              <a:latin typeface="SJSU Spartan Regular" panose="02000000000000000000" pitchFamily="2" charset="0"/>
            </a:rPr>
            <a:t>Click</a:t>
          </a:r>
          <a:r>
            <a:rPr lang="en-US" sz="1200" baseline="0" dirty="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8.xml><?xml version="1.0" encoding="utf-8"?>
<c:userShapes xmlns:c="http://schemas.openxmlformats.org/drawingml/2006/chart">
  <cdr:relSizeAnchor xmlns:cdr="http://schemas.openxmlformats.org/drawingml/2006/chartDrawing">
    <cdr:from>
      <cdr:x>0.1158</cdr:x>
      <cdr:y>0.71972</cdr:y>
    </cdr:from>
    <cdr:to>
      <cdr:x>0.8842</cdr:x>
      <cdr:y>0.874</cdr:y>
    </cdr:to>
    <cdr:sp macro="" textlink="">
      <cdr:nvSpPr>
        <cdr:cNvPr id="5" name="Rectangle 4"/>
        <cdr:cNvSpPr/>
      </cdr:nvSpPr>
      <cdr:spPr>
        <a:xfrm xmlns:a="http://schemas.openxmlformats.org/drawingml/2006/main">
          <a:off x="366286" y="3899923"/>
          <a:ext cx="2430384"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200" dirty="0">
              <a:solidFill>
                <a:schemeClr val="bg1"/>
              </a:solidFill>
              <a:latin typeface="SJSU Spartan Regular" panose="02000000000000000000" pitchFamily="2" charset="0"/>
            </a:rPr>
            <a:t>Click</a:t>
          </a:r>
          <a:r>
            <a:rPr lang="en-US" sz="1200" baseline="0" dirty="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9.xml><?xml version="1.0" encoding="utf-8"?>
<c:userShapes xmlns:c="http://schemas.openxmlformats.org/drawingml/2006/chart">
  <cdr:relSizeAnchor xmlns:cdr="http://schemas.openxmlformats.org/drawingml/2006/chartDrawing">
    <cdr:from>
      <cdr:x>0.05082</cdr:x>
      <cdr:y>0.7115</cdr:y>
    </cdr:from>
    <cdr:to>
      <cdr:x>0.94774</cdr:x>
      <cdr:y>0.7688</cdr:y>
    </cdr:to>
    <cdr:sp macro="" textlink="">
      <cdr:nvSpPr>
        <cdr:cNvPr id="2" name="TextBox 1"/>
        <cdr:cNvSpPr txBox="1"/>
      </cdr:nvSpPr>
      <cdr:spPr>
        <a:xfrm xmlns:a="http://schemas.openxmlformats.org/drawingml/2006/main">
          <a:off x="89543" y="3736126"/>
          <a:ext cx="1580316" cy="300860"/>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a:solidFill>
                <a:schemeClr val="tx2"/>
              </a:solidFill>
              <a:latin typeface="SJSU Spartan Bold" panose="02000000000000000000" pitchFamily="2" charset="0"/>
            </a:rPr>
            <a:t>Assets 250,000</a:t>
          </a:r>
        </a:p>
      </cdr:txBody>
    </cdr:sp>
  </cdr:relSizeAnchor>
  <cdr:relSizeAnchor xmlns:cdr="http://schemas.openxmlformats.org/drawingml/2006/chartDrawing">
    <cdr:from>
      <cdr:x>0.05082</cdr:x>
      <cdr:y>0.80328</cdr:y>
    </cdr:from>
    <cdr:to>
      <cdr:x>1</cdr:x>
      <cdr:y>1</cdr:y>
    </cdr:to>
    <cdr:sp macro="" textlink="">
      <cdr:nvSpPr>
        <cdr:cNvPr id="3" name="Rectangle 2"/>
        <cdr:cNvSpPr/>
      </cdr:nvSpPr>
      <cdr:spPr>
        <a:xfrm xmlns:a="http://schemas.openxmlformats.org/drawingml/2006/main">
          <a:off x="119400" y="4218058"/>
          <a:ext cx="2229854" cy="1032997"/>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a:solidFill>
                <a:schemeClr val="tx1"/>
              </a:solidFill>
              <a:latin typeface="SJSU Spartan Regular" panose="02000000000000000000" pitchFamily="2" charset="0"/>
            </a:rPr>
            <a:t>Lorem</a:t>
          </a:r>
          <a:r>
            <a:rPr lang="en-US" sz="1100" baseline="0" dirty="0">
              <a:solidFill>
                <a:schemeClr val="tx1"/>
              </a:solidFill>
              <a:latin typeface="SJSU Spartan Regular" panose="02000000000000000000" pitchFamily="2" charset="0"/>
            </a:rPr>
            <a:t> ipsum dolor sit </a:t>
          </a:r>
          <a:r>
            <a:rPr lang="en-US" sz="1100" baseline="0" dirty="0" err="1">
              <a:solidFill>
                <a:schemeClr val="tx1"/>
              </a:solidFill>
              <a:latin typeface="SJSU Spartan Regular" panose="02000000000000000000" pitchFamily="2" charset="0"/>
            </a:rPr>
            <a:t>amet</a:t>
          </a:r>
          <a:r>
            <a:rPr lang="en-US" sz="1100" baseline="0" dirty="0">
              <a:solidFill>
                <a:schemeClr val="tx1"/>
              </a:solidFill>
              <a:latin typeface="SJSU Spartan Regular" panose="02000000000000000000" pitchFamily="2" charset="0"/>
            </a:rPr>
            <a:t>, </a:t>
          </a:r>
          <a:r>
            <a:rPr lang="en-US" sz="1100" baseline="0" dirty="0" err="1">
              <a:solidFill>
                <a:schemeClr val="tx1"/>
              </a:solidFill>
              <a:latin typeface="SJSU Spartan Regular" panose="02000000000000000000" pitchFamily="2" charset="0"/>
            </a:rPr>
            <a:t>conectetur</a:t>
          </a:r>
          <a:endParaRPr lang="en-US" sz="1100" dirty="0">
            <a:solidFill>
              <a:schemeClr val="tx1"/>
            </a:solidFill>
            <a:latin typeface="SJSU Spartan Regular" panose="02000000000000000000" pitchFamily="2" charset="0"/>
          </a:endParaRPr>
        </a:p>
      </cdr:txBody>
    </cdr:sp>
  </cdr:relSizeAnchor>
</c:userShapes>
</file>

<file path=ppt/media/image1.jpg>
</file>

<file path=ppt/media/image10.jp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1968" cy="466912"/>
          </a:xfrm>
          <a:prstGeom prst="rect">
            <a:avLst/>
          </a:prstGeom>
        </p:spPr>
        <p:txBody>
          <a:bodyPr vert="horz" lIns="93287" tIns="46644" rIns="93287" bIns="46644" rtlCol="0"/>
          <a:lstStyle>
            <a:lvl1pPr algn="l">
              <a:defRPr sz="1200"/>
            </a:lvl1pPr>
          </a:lstStyle>
          <a:p>
            <a:endParaRPr lang="en-US"/>
          </a:p>
        </p:txBody>
      </p:sp>
      <p:sp>
        <p:nvSpPr>
          <p:cNvPr id="3" name="Date Placeholder 2"/>
          <p:cNvSpPr>
            <a:spLocks noGrp="1"/>
          </p:cNvSpPr>
          <p:nvPr>
            <p:ph type="dt" idx="1"/>
          </p:nvPr>
        </p:nvSpPr>
        <p:spPr>
          <a:xfrm>
            <a:off x="3976333" y="0"/>
            <a:ext cx="3041968" cy="466912"/>
          </a:xfrm>
          <a:prstGeom prst="rect">
            <a:avLst/>
          </a:prstGeom>
        </p:spPr>
        <p:txBody>
          <a:bodyPr vert="horz" lIns="93287" tIns="46644" rIns="93287" bIns="46644" rtlCol="0"/>
          <a:lstStyle>
            <a:lvl1pPr algn="r">
              <a:defRPr sz="1200"/>
            </a:lvl1pPr>
          </a:lstStyle>
          <a:p>
            <a:fld id="{66BE5585-5706-4A65-8753-B295ED1777B0}" type="datetimeFigureOut">
              <a:rPr lang="en-US" smtClean="0"/>
              <a:t>9/22/2019</a:t>
            </a:fld>
            <a:endParaRPr lang="en-US"/>
          </a:p>
        </p:txBody>
      </p:sp>
      <p:sp>
        <p:nvSpPr>
          <p:cNvPr id="4" name="Slide Image Placeholder 3"/>
          <p:cNvSpPr>
            <a:spLocks noGrp="1" noRot="1" noChangeAspect="1"/>
          </p:cNvSpPr>
          <p:nvPr>
            <p:ph type="sldImg" idx="2"/>
          </p:nvPr>
        </p:nvSpPr>
        <p:spPr>
          <a:xfrm>
            <a:off x="1416050" y="1163638"/>
            <a:ext cx="4187825" cy="3140075"/>
          </a:xfrm>
          <a:prstGeom prst="rect">
            <a:avLst/>
          </a:prstGeom>
          <a:noFill/>
          <a:ln w="12700">
            <a:solidFill>
              <a:prstClr val="black"/>
            </a:solidFill>
          </a:ln>
        </p:spPr>
        <p:txBody>
          <a:bodyPr vert="horz" lIns="93287" tIns="46644" rIns="93287" bIns="46644" rtlCol="0" anchor="ctr"/>
          <a:lstStyle/>
          <a:p>
            <a:endParaRPr lang="en-US"/>
          </a:p>
        </p:txBody>
      </p:sp>
      <p:sp>
        <p:nvSpPr>
          <p:cNvPr id="5" name="Notes Placeholder 4"/>
          <p:cNvSpPr>
            <a:spLocks noGrp="1"/>
          </p:cNvSpPr>
          <p:nvPr>
            <p:ph type="body" sz="quarter" idx="3"/>
          </p:nvPr>
        </p:nvSpPr>
        <p:spPr>
          <a:xfrm>
            <a:off x="701993" y="4478476"/>
            <a:ext cx="5615940" cy="3664208"/>
          </a:xfrm>
          <a:prstGeom prst="rect">
            <a:avLst/>
          </a:prstGeom>
        </p:spPr>
        <p:txBody>
          <a:bodyPr vert="horz" lIns="93287" tIns="46644" rIns="93287" bIns="4664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39014"/>
            <a:ext cx="3041968" cy="466911"/>
          </a:xfrm>
          <a:prstGeom prst="rect">
            <a:avLst/>
          </a:prstGeom>
        </p:spPr>
        <p:txBody>
          <a:bodyPr vert="horz" lIns="93287" tIns="46644" rIns="93287" bIns="46644" rtlCol="0" anchor="b"/>
          <a:lstStyle>
            <a:lvl1pPr algn="l">
              <a:defRPr sz="1200"/>
            </a:lvl1pPr>
          </a:lstStyle>
          <a:p>
            <a:endParaRPr lang="en-US"/>
          </a:p>
        </p:txBody>
      </p:sp>
      <p:sp>
        <p:nvSpPr>
          <p:cNvPr id="7" name="Slide Number Placeholder 6"/>
          <p:cNvSpPr>
            <a:spLocks noGrp="1"/>
          </p:cNvSpPr>
          <p:nvPr>
            <p:ph type="sldNum" sz="quarter" idx="5"/>
          </p:nvPr>
        </p:nvSpPr>
        <p:spPr>
          <a:xfrm>
            <a:off x="3976333" y="8839014"/>
            <a:ext cx="3041968" cy="466911"/>
          </a:xfrm>
          <a:prstGeom prst="rect">
            <a:avLst/>
          </a:prstGeom>
        </p:spPr>
        <p:txBody>
          <a:bodyPr vert="horz" lIns="93287" tIns="46644" rIns="93287" bIns="46644" rtlCol="0" anchor="b"/>
          <a:lstStyle>
            <a:lvl1pPr algn="r">
              <a:defRPr sz="1200"/>
            </a:lvl1pPr>
          </a:lstStyle>
          <a:p>
            <a:fld id="{CBD2C901-C54C-451E-83B0-7F578DB9AAA3}" type="slidenum">
              <a:rPr lang="en-US" smtClean="0"/>
              <a:t>‹#›</a:t>
            </a:fld>
            <a:endParaRPr lang="en-US"/>
          </a:p>
        </p:txBody>
      </p:sp>
    </p:spTree>
    <p:extLst>
      <p:ext uri="{BB962C8B-B14F-4D97-AF65-F5344CB8AC3E}">
        <p14:creationId xmlns:p14="http://schemas.microsoft.com/office/powerpoint/2010/main" val="2380203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BD2C901-C54C-451E-83B0-7F578DB9AAA3}" type="slidenum">
              <a:rPr lang="en-US" smtClean="0"/>
              <a:t>19</a:t>
            </a:fld>
            <a:endParaRPr lang="en-US"/>
          </a:p>
        </p:txBody>
      </p:sp>
    </p:spTree>
    <p:extLst>
      <p:ext uri="{BB962C8B-B14F-4D97-AF65-F5344CB8AC3E}">
        <p14:creationId xmlns:p14="http://schemas.microsoft.com/office/powerpoint/2010/main" val="380565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8.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6.xml"/></Relationships>
</file>

<file path=ppt/slideLayouts/_rels/slideLayout41.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Master" Target="../slideMasters/slideMaster9.xml"/><Relationship Id="rId4" Type="http://schemas.openxmlformats.org/officeDocument/2006/relationships/image" Target="../media/image11.png"/></Relationships>
</file>

<file path=ppt/slideLayouts/_rels/slideLayout42.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1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12.xml"/><Relationship Id="rId1" Type="http://schemas.openxmlformats.org/officeDocument/2006/relationships/slideMaster" Target="../slideMasters/slideMaster9.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0.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mplate Overview and Instructions">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365126"/>
            <a:ext cx="7886700" cy="762217"/>
          </a:xfrm>
        </p:spPr>
        <p:txBody>
          <a:bodyPr>
            <a:normAutofit/>
          </a:bodyPr>
          <a:lstStyle>
            <a:lvl1pPr>
              <a:defRPr sz="2800">
                <a:solidFill>
                  <a:schemeClr val="bg1"/>
                </a:solidFill>
              </a:defRPr>
            </a:lvl1pPr>
          </a:lstStyle>
          <a:p>
            <a:r>
              <a:rPr lang="en-US" dirty="0"/>
              <a:t>Template Overview and Instructions</a:t>
            </a:r>
          </a:p>
        </p:txBody>
      </p:sp>
      <p:sp>
        <p:nvSpPr>
          <p:cNvPr id="3" name="TextBox 2"/>
          <p:cNvSpPr txBox="1"/>
          <p:nvPr userDrawn="1"/>
        </p:nvSpPr>
        <p:spPr>
          <a:xfrm>
            <a:off x="628649" y="1258615"/>
            <a:ext cx="5064579" cy="276999"/>
          </a:xfrm>
          <a:prstGeom prst="rect">
            <a:avLst/>
          </a:prstGeom>
          <a:noFill/>
        </p:spPr>
        <p:txBody>
          <a:bodyPr wrap="square" rtlCol="0">
            <a:spAutoFit/>
          </a:bodyPr>
          <a:lstStyle/>
          <a:p>
            <a:r>
              <a:rPr lang="en-US" sz="1200" i="1" dirty="0">
                <a:solidFill>
                  <a:schemeClr val="bg1"/>
                </a:solidFill>
                <a:latin typeface="SJSU Spartan Regular" panose="02000000000000000000" pitchFamily="2" charset="0"/>
              </a:rPr>
              <a:t>Remember to delete this slide before giving your presentation.</a:t>
            </a:r>
          </a:p>
        </p:txBody>
      </p:sp>
      <p:sp>
        <p:nvSpPr>
          <p:cNvPr id="5" name="TextBox 4"/>
          <p:cNvSpPr txBox="1"/>
          <p:nvPr userDrawn="1"/>
        </p:nvSpPr>
        <p:spPr>
          <a:xfrm>
            <a:off x="628650" y="1535614"/>
            <a:ext cx="3943350" cy="4324261"/>
          </a:xfrm>
          <a:prstGeom prst="rect">
            <a:avLst/>
          </a:prstGeom>
          <a:noFill/>
        </p:spPr>
        <p:txBody>
          <a:bodyPr wrap="square" rtlCol="0">
            <a:spAutoFit/>
          </a:bodyPr>
          <a:lstStyle/>
          <a:p>
            <a:r>
              <a:rPr lang="en-US" sz="1100" dirty="0">
                <a:solidFill>
                  <a:schemeClr val="bg1"/>
                </a:solidFill>
                <a:latin typeface="SJSU Spartan Regular" panose="02000000000000000000" pitchFamily="2" charset="0"/>
              </a:rPr>
              <a:t>In this SJSU PowerPoint template, you will find options for a variety of slides to help you make an impactful presentation.</a:t>
            </a:r>
          </a:p>
          <a:p>
            <a:endParaRPr lang="en-US" sz="1100" dirty="0">
              <a:solidFill>
                <a:schemeClr val="bg1"/>
              </a:solidFill>
              <a:latin typeface="SJSU Spartan Regular" panose="02000000000000000000" pitchFamily="2" charset="0"/>
            </a:endParaRPr>
          </a:p>
          <a:p>
            <a:r>
              <a:rPr lang="en-US" sz="1100" b="1" dirty="0">
                <a:solidFill>
                  <a:schemeClr val="bg1"/>
                </a:solidFill>
                <a:latin typeface="SJSU Spartan Regular" panose="02000000000000000000" pitchFamily="2" charset="0"/>
              </a:rPr>
              <a:t>Cover and Title Slides</a:t>
            </a:r>
            <a:r>
              <a:rPr lang="en-US" sz="1100" dirty="0">
                <a:solidFill>
                  <a:schemeClr val="bg1"/>
                </a:solidFill>
                <a:latin typeface="SJSU Spartan Regular" panose="02000000000000000000" pitchFamily="2" charset="0"/>
              </a:rPr>
              <a:t>: Start your presentation with one of the title slides.</a:t>
            </a:r>
          </a:p>
          <a:p>
            <a:endParaRPr lang="en-US" sz="1100" dirty="0">
              <a:solidFill>
                <a:schemeClr val="bg1"/>
              </a:solidFill>
              <a:latin typeface="SJSU Spartan Regular" panose="02000000000000000000" pitchFamily="2" charset="0"/>
            </a:endParaRPr>
          </a:p>
          <a:p>
            <a:r>
              <a:rPr lang="en-US" sz="1100" b="1" dirty="0">
                <a:solidFill>
                  <a:schemeClr val="bg1"/>
                </a:solidFill>
                <a:latin typeface="SJSU Spartan Regular" panose="02000000000000000000" pitchFamily="2" charset="0"/>
              </a:rPr>
              <a:t>Bumpers</a:t>
            </a:r>
            <a:r>
              <a:rPr lang="en-US" sz="1100" dirty="0">
                <a:solidFill>
                  <a:schemeClr val="bg1"/>
                </a:solidFill>
                <a:latin typeface="SJSU Spartan Regular" panose="02000000000000000000" pitchFamily="2" charset="0"/>
              </a:rPr>
              <a:t>: Use a bumper slide to signal a transition to a new section of your presentation.</a:t>
            </a:r>
          </a:p>
          <a:p>
            <a:endParaRPr lang="en-US" sz="1100" dirty="0">
              <a:solidFill>
                <a:schemeClr val="bg1"/>
              </a:solidFill>
              <a:latin typeface="SJSU Spartan Regular" panose="02000000000000000000" pitchFamily="2" charset="0"/>
            </a:endParaRPr>
          </a:p>
          <a:p>
            <a:r>
              <a:rPr lang="en-US" sz="1100" b="1" dirty="0">
                <a:solidFill>
                  <a:schemeClr val="bg1"/>
                </a:solidFill>
                <a:latin typeface="SJSU Spartan Regular" panose="02000000000000000000" pitchFamily="2" charset="0"/>
              </a:rPr>
              <a:t>Section Headers</a:t>
            </a:r>
            <a:r>
              <a:rPr lang="en-US" sz="1100" dirty="0">
                <a:solidFill>
                  <a:schemeClr val="bg1"/>
                </a:solidFill>
                <a:latin typeface="SJSU Spartan Regular" panose="02000000000000000000" pitchFamily="2" charset="0"/>
              </a:rPr>
              <a:t>: Start a new topic or section of your presentation with a section header.</a:t>
            </a:r>
          </a:p>
          <a:p>
            <a:endParaRPr lang="en-US" sz="1100" dirty="0">
              <a:solidFill>
                <a:schemeClr val="bg1"/>
              </a:solidFill>
              <a:latin typeface="SJSU Spartan Regular" panose="02000000000000000000" pitchFamily="2" charset="0"/>
            </a:endParaRPr>
          </a:p>
          <a:p>
            <a:r>
              <a:rPr lang="en-US" sz="1100" b="1" dirty="0">
                <a:solidFill>
                  <a:schemeClr val="bg1"/>
                </a:solidFill>
                <a:latin typeface="SJSU Spartan Regular" panose="02000000000000000000" pitchFamily="2" charset="0"/>
              </a:rPr>
              <a:t>Content Slides (White and Blue Options)</a:t>
            </a:r>
            <a:r>
              <a:rPr lang="en-US" sz="1100" dirty="0">
                <a:solidFill>
                  <a:schemeClr val="bg1"/>
                </a:solidFill>
                <a:latin typeface="SJSU Spartan Regular" panose="02000000000000000000" pitchFamily="2" charset="0"/>
              </a:rPr>
              <a:t>: Content slides allow you to present a combination of text, imagery and/or charts.</a:t>
            </a:r>
          </a:p>
          <a:p>
            <a:endParaRPr lang="en-US" sz="1100" dirty="0">
              <a:solidFill>
                <a:schemeClr val="bg1"/>
              </a:solidFill>
              <a:latin typeface="SJSU Spartan Regular" panose="02000000000000000000" pitchFamily="2" charset="0"/>
            </a:endParaRPr>
          </a:p>
          <a:p>
            <a:r>
              <a:rPr lang="en-US" sz="1100" b="1" dirty="0">
                <a:solidFill>
                  <a:schemeClr val="bg1"/>
                </a:solidFill>
                <a:latin typeface="SJSU Spartan Regular" panose="02000000000000000000" pitchFamily="2" charset="0"/>
              </a:rPr>
              <a:t>Image Slides</a:t>
            </a:r>
            <a:r>
              <a:rPr lang="en-US" sz="1100" dirty="0">
                <a:solidFill>
                  <a:schemeClr val="bg1"/>
                </a:solidFill>
                <a:latin typeface="SJSU Spartan Regular" panose="02000000000000000000" pitchFamily="2" charset="0"/>
              </a:rPr>
              <a:t>: Let large, compelling images tell your story. Choose from provided image slides or use the university's photo library to find an image that supports your message.</a:t>
            </a:r>
          </a:p>
          <a:p>
            <a:endParaRPr lang="en-US" sz="1100" dirty="0">
              <a:solidFill>
                <a:schemeClr val="bg1"/>
              </a:solidFill>
              <a:latin typeface="SJSU Spartan Regular" panose="02000000000000000000" pitchFamily="2" charset="0"/>
            </a:endParaRPr>
          </a:p>
          <a:p>
            <a:r>
              <a:rPr lang="en-US" sz="1100" b="1" dirty="0">
                <a:solidFill>
                  <a:schemeClr val="bg1"/>
                </a:solidFill>
                <a:latin typeface="SJSU Spartan Regular" panose="02000000000000000000" pitchFamily="2" charset="0"/>
              </a:rPr>
              <a:t>Charts</a:t>
            </a:r>
            <a:r>
              <a:rPr lang="en-US" sz="1100" dirty="0">
                <a:solidFill>
                  <a:schemeClr val="bg1"/>
                </a:solidFill>
                <a:latin typeface="SJSU Spartan Regular" panose="02000000000000000000" pitchFamily="2" charset="0"/>
              </a:rPr>
              <a:t>: Using the instructions below, create custom charts and graphs to present your data.</a:t>
            </a:r>
          </a:p>
          <a:p>
            <a:endParaRPr lang="en-US" sz="1100" dirty="0">
              <a:solidFill>
                <a:schemeClr val="bg1"/>
              </a:solidFill>
              <a:latin typeface="SJSU Spartan Regular" panose="02000000000000000000" pitchFamily="2" charset="0"/>
            </a:endParaRPr>
          </a:p>
        </p:txBody>
      </p:sp>
      <p:sp>
        <p:nvSpPr>
          <p:cNvPr id="6" name="TextBox 5"/>
          <p:cNvSpPr txBox="1"/>
          <p:nvPr userDrawn="1"/>
        </p:nvSpPr>
        <p:spPr>
          <a:xfrm>
            <a:off x="4572000" y="1535614"/>
            <a:ext cx="3941064" cy="4154984"/>
          </a:xfrm>
          <a:prstGeom prst="rect">
            <a:avLst/>
          </a:prstGeom>
          <a:noFill/>
        </p:spPr>
        <p:txBody>
          <a:bodyPr wrap="square" rtlCol="0">
            <a:spAutoFit/>
          </a:bodyPr>
          <a:lstStyle/>
          <a:p>
            <a:r>
              <a:rPr lang="en-US" sz="1100" b="1" dirty="0">
                <a:solidFill>
                  <a:schemeClr val="bg1"/>
                </a:solidFill>
                <a:latin typeface="SJSU Spartan Regular" panose="02000000000000000000" pitchFamily="2" charset="0"/>
              </a:rPr>
              <a:t>How to customize your slides</a:t>
            </a:r>
            <a:r>
              <a:rPr lang="en-US" sz="1100" dirty="0">
                <a:solidFill>
                  <a:schemeClr val="bg1"/>
                </a:solidFill>
                <a:latin typeface="SJSU Spartan Regular" panose="02000000000000000000" pitchFamily="2" charset="0"/>
              </a:rPr>
              <a:t>:</a:t>
            </a:r>
          </a:p>
          <a:p>
            <a:endParaRPr lang="en-US" sz="1100" dirty="0">
              <a:solidFill>
                <a:schemeClr val="bg1"/>
              </a:solidFill>
              <a:latin typeface="SJSU Spartan Regular" panose="02000000000000000000" pitchFamily="2" charset="0"/>
            </a:endParaRPr>
          </a:p>
          <a:p>
            <a:r>
              <a:rPr lang="en-US" sz="1100" dirty="0">
                <a:solidFill>
                  <a:schemeClr val="bg1"/>
                </a:solidFill>
                <a:latin typeface="SJSU Spartan Regular" panose="02000000000000000000" pitchFamily="2" charset="0"/>
              </a:rPr>
              <a:t>To insert your lockup (departmental logo) in place of the SJSU primary mark/logo on a slide, right-click (or </a:t>
            </a:r>
            <a:r>
              <a:rPr lang="en-US" sz="1100" dirty="0" err="1">
                <a:solidFill>
                  <a:schemeClr val="bg1"/>
                </a:solidFill>
                <a:latin typeface="SJSU Spartan Regular" panose="02000000000000000000" pitchFamily="2" charset="0"/>
              </a:rPr>
              <a:t>Ctrl+click</a:t>
            </a:r>
            <a:r>
              <a:rPr lang="en-US" sz="1100" dirty="0">
                <a:solidFill>
                  <a:schemeClr val="bg1"/>
                </a:solidFill>
                <a:latin typeface="SJSU Spartan Regular" panose="02000000000000000000" pitchFamily="2" charset="0"/>
              </a:rPr>
              <a:t> on Mac) the image and select "Format Shape," then use the "File" button under “Fill – Insert Picture From." You may need to resize the lockup if its size differs from that of the primary mark. To resize, go to "Size/Position" and, under "Text Box,” select "Resize Shape to Fit Text."</a:t>
            </a:r>
          </a:p>
          <a:p>
            <a:endParaRPr lang="en-US" sz="1100" dirty="0">
              <a:solidFill>
                <a:schemeClr val="bg1"/>
              </a:solidFill>
              <a:latin typeface="SJSU Spartan Regular" panose="02000000000000000000" pitchFamily="2" charset="0"/>
            </a:endParaRPr>
          </a:p>
          <a:p>
            <a:r>
              <a:rPr lang="en-US" sz="1100" dirty="0">
                <a:solidFill>
                  <a:schemeClr val="bg1"/>
                </a:solidFill>
                <a:latin typeface="SJSU Spartan Regular" panose="02000000000000000000" pitchFamily="2" charset="0"/>
              </a:rPr>
              <a:t>To use the built-in charts, you will first need to edit the data for the chart on the Slide Master. Go to View &gt; Slide Master and then find the chart you’d like to edit. Right-click and select "Edit Data." When you are done editing, go back to the Home tab and insert a new slide based on that Slide Master.</a:t>
            </a:r>
          </a:p>
          <a:p>
            <a:endParaRPr lang="en-US" sz="1100" dirty="0">
              <a:solidFill>
                <a:schemeClr val="bg1"/>
              </a:solidFill>
              <a:latin typeface="SJSU Spartan Regular" panose="02000000000000000000" pitchFamily="2" charset="0"/>
            </a:endParaRPr>
          </a:p>
          <a:p>
            <a:r>
              <a:rPr lang="en-US" sz="1100" dirty="0">
                <a:solidFill>
                  <a:schemeClr val="bg1"/>
                </a:solidFill>
                <a:latin typeface="SJSU Spartan Regular" panose="02000000000000000000" pitchFamily="2" charset="0"/>
              </a:rPr>
              <a:t>For some slide layouts, you will need to manually turn on the footer and/or slide numbers.</a:t>
            </a:r>
          </a:p>
          <a:p>
            <a:endParaRPr lang="en-US" sz="1100" dirty="0">
              <a:solidFill>
                <a:schemeClr val="bg1"/>
              </a:solidFill>
              <a:latin typeface="SJSU Spartan Regular" panose="02000000000000000000" pitchFamily="2" charset="0"/>
            </a:endParaRPr>
          </a:p>
          <a:p>
            <a:r>
              <a:rPr lang="en-US" sz="1100" dirty="0">
                <a:solidFill>
                  <a:schemeClr val="bg1"/>
                </a:solidFill>
                <a:latin typeface="SJSU Spartan Regular" panose="02000000000000000000" pitchFamily="2" charset="0"/>
              </a:rPr>
              <a:t>For compelling SJSU imagery to use in your presentation, go to:</a:t>
            </a:r>
          </a:p>
          <a:p>
            <a:r>
              <a:rPr lang="en-US" sz="1100" dirty="0">
                <a:solidFill>
                  <a:schemeClr val="bg1"/>
                </a:solidFill>
                <a:latin typeface="SJSU Spartan Regular" panose="02000000000000000000" pitchFamily="2" charset="0"/>
              </a:rPr>
              <a:t>go.sjsu.edu/</a:t>
            </a:r>
            <a:r>
              <a:rPr lang="en-US" sz="1100" dirty="0" err="1">
                <a:solidFill>
                  <a:schemeClr val="bg1"/>
                </a:solidFill>
                <a:latin typeface="SJSU Spartan Regular" panose="02000000000000000000" pitchFamily="2" charset="0"/>
              </a:rPr>
              <a:t>photographylibrary</a:t>
            </a:r>
            <a:endParaRPr lang="en-US" sz="1100" dirty="0">
              <a:solidFill>
                <a:schemeClr val="bg1"/>
              </a:solidFill>
              <a:latin typeface="SJSU Spartan Regular" panose="02000000000000000000" pitchFamily="2" charset="0"/>
            </a:endParaRPr>
          </a:p>
        </p:txBody>
      </p:sp>
    </p:spTree>
    <p:extLst>
      <p:ext uri="{BB962C8B-B14F-4D97-AF65-F5344CB8AC3E}">
        <p14:creationId xmlns:p14="http://schemas.microsoft.com/office/powerpoint/2010/main" val="1212981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mper - Gray Plai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a:t>Bumper Slide Title</a:t>
            </a:r>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29317442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mper - Gray Custom">
    <p:bg>
      <p:bgPr>
        <a:solidFill>
          <a:schemeClr val="accent3"/>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6" hasCustomPrompt="1"/>
          </p:nvPr>
        </p:nvSpPr>
        <p:spPr>
          <a:xfrm>
            <a:off x="0" y="0"/>
            <a:ext cx="9144000" cy="6858000"/>
          </a:xfrm>
        </p:spPr>
        <p:txBody>
          <a:bodyPr anchor="t" anchorCtr="0">
            <a:normAutofit/>
          </a:bodyPr>
          <a:lstStyle>
            <a:lvl1pPr algn="ctr">
              <a:defRPr sz="1400" baseline="0">
                <a:solidFill>
                  <a:schemeClr val="bg1"/>
                </a:solidFill>
              </a:defRPr>
            </a:lvl1pPr>
          </a:lstStyle>
          <a:p>
            <a:r>
              <a:rPr lang="en-US" dirty="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a:t>Ctrl+click</a:t>
            </a:r>
            <a:r>
              <a:rPr lang="en-US" dirty="0"/>
              <a:t>), then select Format Shape – Fill – Picture or Texture – Choose Picture. For compelling SJSU imagery: go.sjsu.edu/</a:t>
            </a:r>
            <a:r>
              <a:rPr lang="en-US" dirty="0" err="1"/>
              <a:t>photographylibrary</a:t>
            </a:r>
            <a:endParaRPr lang="en-US" dirty="0"/>
          </a:p>
        </p:txBody>
      </p:sp>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a:t>Bumper Slide Title</a:t>
            </a:r>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Bumper Slide Subtitle</a:t>
            </a:r>
          </a:p>
        </p:txBody>
      </p:sp>
      <p:sp>
        <p:nvSpPr>
          <p:cNvPr id="7"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191059257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56461" y="4423779"/>
            <a:ext cx="8070182" cy="838033"/>
          </a:xfrm>
        </p:spPr>
        <p:txBody>
          <a:bodyPr>
            <a:noAutofit/>
          </a:bodyPr>
          <a:lstStyle>
            <a:lvl1pPr>
              <a:defRPr sz="6000">
                <a:solidFill>
                  <a:schemeClr val="bg1"/>
                </a:solidFill>
              </a:defRPr>
            </a:lvl1pPr>
          </a:lstStyle>
          <a:p>
            <a:r>
              <a:rPr lang="en-US" dirty="0"/>
              <a:t>Section Heading</a:t>
            </a:r>
          </a:p>
        </p:txBody>
      </p:sp>
      <p:sp>
        <p:nvSpPr>
          <p:cNvPr id="4"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51835490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616411"/>
            <a:ext cx="7886700" cy="918243"/>
          </a:xfrm>
        </p:spPr>
        <p:txBody>
          <a:bodyPr/>
          <a:lstStyle>
            <a:lvl1pPr>
              <a:defRPr>
                <a:solidFill>
                  <a:srgbClr val="666666"/>
                </a:solidFill>
              </a:defRPr>
            </a:lvl1pPr>
          </a:lstStyle>
          <a:p>
            <a:r>
              <a:rPr lang="en-US" dirty="0"/>
              <a:t>Section Head</a:t>
            </a:r>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a:t>DATE / TITLE</a:t>
            </a:r>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628650" y="2695575"/>
            <a:ext cx="7886700" cy="2262188"/>
          </a:xfrm>
        </p:spPr>
        <p:txBody>
          <a:bodyPr/>
          <a:lstStyle>
            <a:lvl1pPr>
              <a:defRPr/>
            </a:lvl1pPr>
          </a:lstStyle>
          <a:p>
            <a:pPr lvl="0"/>
            <a:r>
              <a:rPr lang="en-US" dirty="0"/>
              <a:t>Section Subhead</a:t>
            </a:r>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361405549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 Smal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702012"/>
            <a:ext cx="7886700" cy="517190"/>
          </a:xfrm>
        </p:spPr>
        <p:txBody>
          <a:bodyPr>
            <a:normAutofit/>
          </a:bodyPr>
          <a:lstStyle>
            <a:lvl1pPr>
              <a:defRPr sz="1800" baseline="0">
                <a:solidFill>
                  <a:schemeClr val="tx2"/>
                </a:solidFill>
              </a:defRPr>
            </a:lvl1pPr>
          </a:lstStyle>
          <a:p>
            <a:r>
              <a:rPr lang="en-US" dirty="0"/>
              <a:t>Small Header (less important or imagery is used)</a:t>
            </a:r>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a:t>DATE / TITLE</a:t>
            </a:r>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2576262" y="2073318"/>
            <a:ext cx="3991476" cy="2262188"/>
          </a:xfrm>
        </p:spPr>
        <p:txBody>
          <a:bodyPr>
            <a:normAutofit/>
          </a:bodyPr>
          <a:lstStyle>
            <a:lvl1pPr>
              <a:defRPr sz="1600">
                <a:solidFill>
                  <a:srgbClr val="666666"/>
                </a:solidFill>
              </a:defRPr>
            </a:lvl1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Morbi</a:t>
            </a:r>
            <a:r>
              <a:rPr lang="en-US" dirty="0"/>
              <a:t> </a:t>
            </a:r>
            <a:r>
              <a:rPr lang="en-US" dirty="0" err="1"/>
              <a:t>tortor</a:t>
            </a:r>
            <a:r>
              <a:rPr lang="en-US" dirty="0"/>
              <a:t> </a:t>
            </a:r>
            <a:r>
              <a:rPr lang="en-US" dirty="0" err="1"/>
              <a:t>augue</a:t>
            </a:r>
            <a:r>
              <a:rPr lang="en-US" dirty="0"/>
              <a:t>, </a:t>
            </a:r>
            <a:r>
              <a:rPr lang="en-US" dirty="0" err="1"/>
              <a:t>fringilla</a:t>
            </a:r>
            <a:r>
              <a:rPr lang="en-US" dirty="0"/>
              <a:t> in dui in, </a:t>
            </a:r>
            <a:r>
              <a:rPr lang="en-US" dirty="0" err="1"/>
              <a:t>lobortis</a:t>
            </a:r>
            <a:r>
              <a:rPr lang="en-US" dirty="0"/>
              <a:t> </a:t>
            </a:r>
            <a:r>
              <a:rPr lang="en-US" dirty="0" err="1"/>
              <a:t>consequat</a:t>
            </a:r>
            <a:r>
              <a:rPr lang="en-US" dirty="0"/>
              <a:t> </a:t>
            </a:r>
            <a:r>
              <a:rPr lang="en-US" dirty="0" err="1"/>
              <a:t>odio</a:t>
            </a:r>
            <a:r>
              <a:rPr lang="en-US" dirty="0"/>
              <a:t>. </a:t>
            </a:r>
          </a:p>
        </p:txBody>
      </p:sp>
      <p:sp>
        <p:nvSpPr>
          <p:cNvPr id="8"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390771316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hit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a:t>Headline</a:t>
            </a:r>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a:t>DATE / TITLE</a:t>
            </a:r>
          </a:p>
        </p:txBody>
      </p:sp>
      <p:sp>
        <p:nvSpPr>
          <p:cNvPr id="4" name="Slide Number Placeholder 3"/>
          <p:cNvSpPr>
            <a:spLocks noGrp="1"/>
          </p:cNvSpPr>
          <p:nvPr>
            <p:ph type="sldNum" sz="quarter" idx="11"/>
          </p:nvPr>
        </p:nvSpPr>
        <p:spPr>
          <a:xfrm>
            <a:off x="457200" y="6217920"/>
            <a:ext cx="566166"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a:t>Subheading</a:t>
            </a:r>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40024062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hit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a:t>Two Line </a:t>
            </a:r>
            <a:br>
              <a:rPr lang="en-US" dirty="0"/>
            </a:br>
            <a:r>
              <a:rPr lang="en-US" dirty="0"/>
              <a:t>Headline</a:t>
            </a:r>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a:t>DATE / TITLE</a:t>
            </a:r>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a:t>Subheading</a:t>
            </a:r>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116704767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hit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a:t>Headline</a:t>
            </a:r>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a:t>DATE / TITLE</a:t>
            </a:r>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a:t>Subheading</a:t>
            </a:r>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44688086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hite Two Column - Two-Line Headlin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a:t>DATE / TITLE</a:t>
            </a:r>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a:t>Two Line </a:t>
            </a:r>
            <a:br>
              <a:rPr lang="en-US" dirty="0"/>
            </a:br>
            <a:r>
              <a:rPr lang="en-US" dirty="0"/>
              <a:t>Headline</a:t>
            </a:r>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a:t>Subheading</a:t>
            </a:r>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110227378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hit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a:t>Headline</a:t>
            </a:r>
          </a:p>
        </p:txBody>
      </p:sp>
      <p:sp>
        <p:nvSpPr>
          <p:cNvPr id="3" name="Footer Placeholder 2"/>
          <p:cNvSpPr>
            <a:spLocks noGrp="1"/>
          </p:cNvSpPr>
          <p:nvPr>
            <p:ph type="ftr" sz="quarter" idx="10"/>
          </p:nvPr>
        </p:nvSpPr>
        <p:spPr>
          <a:ln>
            <a:noFill/>
          </a:ln>
        </p:spPr>
        <p:txBody>
          <a:bodyPr/>
          <a:lstStyle>
            <a:lvl1pPr>
              <a:defRPr/>
            </a:lvl1pPr>
          </a:lstStyle>
          <a:p>
            <a:r>
              <a:rPr lang="en-US" dirty="0"/>
              <a:t>DATE / TITLE</a:t>
            </a:r>
          </a:p>
        </p:txBody>
      </p:sp>
      <p:sp>
        <p:nvSpPr>
          <p:cNvPr id="4" name="Slide Number Placeholder 3"/>
          <p:cNvSpPr>
            <a:spLocks noGrp="1"/>
          </p:cNvSpPr>
          <p:nvPr>
            <p:ph type="sldNum" sz="quarter" idx="11"/>
          </p:nvPr>
        </p:nvSpPr>
        <p:spPr/>
        <p:txBody>
          <a:body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a:t>Subheading</a:t>
            </a:r>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149790085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Blue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Tree>
    <p:extLst>
      <p:ext uri="{BB962C8B-B14F-4D97-AF65-F5344CB8AC3E}">
        <p14:creationId xmlns:p14="http://schemas.microsoft.com/office/powerpoint/2010/main" val="131110662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a:t>Headline</a:t>
            </a:r>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65487209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a:t>Two Line </a:t>
            </a:r>
            <a:br>
              <a:rPr lang="en-US" dirty="0"/>
            </a:br>
            <a:r>
              <a:rPr lang="en-US" dirty="0"/>
              <a:t>Headline</a:t>
            </a:r>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115826260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a:t>Headline</a:t>
            </a:r>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56140445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a:t>Two Line </a:t>
            </a:r>
            <a:br>
              <a:rPr lang="en-US" dirty="0"/>
            </a:br>
            <a:r>
              <a:rPr lang="en-US" dirty="0"/>
              <a:t>Headline</a:t>
            </a:r>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68262038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a:t>Headline</a:t>
            </a:r>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338872120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t>9/22/2019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t>‹#›</a:t>
            </a:fld>
            <a:endParaRPr lang="en-US"/>
          </a:p>
        </p:txBody>
      </p:sp>
    </p:spTree>
    <p:extLst>
      <p:ext uri="{BB962C8B-B14F-4D97-AF65-F5344CB8AC3E}">
        <p14:creationId xmlns:p14="http://schemas.microsoft.com/office/powerpoint/2010/main" val="242636565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a:t>Title of Presentation</a:t>
            </a:r>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173300198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 Custom">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atin typeface="Helvetica Neue" panose="020B0604020202020204" pitchFamily="34" charset="0"/>
              </a:defRPr>
            </a:lvl1pPr>
          </a:lstStyle>
          <a:p>
            <a:r>
              <a:rPr lang="en-US" dirty="0"/>
              <a:t>Click the image logo to insert a background image. For compelling SJSU imagery: go.sjsu.edu/</a:t>
            </a:r>
            <a:r>
              <a:rPr lang="en-US" dirty="0" err="1"/>
              <a:t>photographylibrary</a:t>
            </a:r>
            <a:endParaRPr lang="en-US" dirty="0"/>
          </a:p>
        </p:txBody>
      </p:sp>
      <p:sp>
        <p:nvSpPr>
          <p:cNvPr id="5" name="Title 1"/>
          <p:cNvSpPr>
            <a:spLocks noGrp="1"/>
          </p:cNvSpPr>
          <p:nvPr>
            <p:ph type="title" hasCustomPrompt="1"/>
          </p:nvPr>
        </p:nvSpPr>
        <p:spPr>
          <a:xfrm>
            <a:off x="568492" y="4808789"/>
            <a:ext cx="7886700" cy="1325563"/>
          </a:xfrm>
        </p:spPr>
        <p:txBody>
          <a:bodyPr/>
          <a:lstStyle>
            <a:lvl1pPr>
              <a:defRPr baseline="0"/>
            </a:lvl1pPr>
          </a:lstStyle>
          <a:p>
            <a:r>
              <a:rPr lang="en-US" dirty="0"/>
              <a:t>Is your image dark enough</a:t>
            </a:r>
            <a:br>
              <a:rPr lang="en-US" dirty="0"/>
            </a:br>
            <a:r>
              <a:rPr lang="en-US" dirty="0"/>
              <a:t>to read white type over it?</a:t>
            </a:r>
          </a:p>
        </p:txBody>
      </p:sp>
    </p:spTree>
    <p:extLst>
      <p:ext uri="{BB962C8B-B14F-4D97-AF65-F5344CB8AC3E}">
        <p14:creationId xmlns:p14="http://schemas.microsoft.com/office/powerpoint/2010/main" val="17266989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 Walking on Campu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492" y="4808789"/>
            <a:ext cx="7886700" cy="1325563"/>
          </a:xfrm>
        </p:spPr>
        <p:txBody>
          <a:bodyPr/>
          <a:lstStyle>
            <a:lvl1pPr>
              <a:defRPr baseline="0"/>
            </a:lvl1pPr>
          </a:lstStyle>
          <a:p>
            <a:r>
              <a:rPr lang="en-US" dirty="0"/>
              <a:t>Is your image dark enough</a:t>
            </a:r>
            <a:br>
              <a:rPr lang="en-US" dirty="0"/>
            </a:br>
            <a:r>
              <a:rPr lang="en-US" dirty="0"/>
              <a:t>to read white type over it?</a:t>
            </a:r>
          </a:p>
        </p:txBody>
      </p:sp>
    </p:spTree>
    <p:extLst>
      <p:ext uri="{BB962C8B-B14F-4D97-AF65-F5344CB8AC3E}">
        <p14:creationId xmlns:p14="http://schemas.microsoft.com/office/powerpoint/2010/main" val="16907034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 Custom with Blue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a:t>Click the image logo to insert a background image. For compelling SJSU imagery: go.sjsu.edu/</a:t>
            </a:r>
            <a:r>
              <a:rPr lang="en-US" dirty="0" err="1"/>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a:t>Headline line one</a:t>
            </a:r>
            <a:br>
              <a:rPr lang="en-US" dirty="0"/>
            </a:br>
            <a:r>
              <a:rPr lang="en-US" dirty="0"/>
              <a:t>This slide has</a:t>
            </a:r>
            <a:br>
              <a:rPr lang="en-US" dirty="0"/>
            </a:br>
            <a:r>
              <a:rPr lang="en-US" dirty="0"/>
              <a:t>animation built-in</a:t>
            </a:r>
          </a:p>
        </p:txBody>
      </p:sp>
    </p:spTree>
    <p:extLst>
      <p:ext uri="{BB962C8B-B14F-4D97-AF65-F5344CB8AC3E}">
        <p14:creationId xmlns:p14="http://schemas.microsoft.com/office/powerpoint/2010/main" val="365847983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Swimming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
        <p:nvSpPr>
          <p:cNvPr id="2" name="TextBox 1"/>
          <p:cNvSpPr txBox="1"/>
          <p:nvPr userDrawn="1"/>
        </p:nvSpPr>
        <p:spPr>
          <a:xfrm>
            <a:off x="3064328" y="783771"/>
            <a:ext cx="3015343" cy="584775"/>
          </a:xfrm>
          <a:prstGeom prst="rect">
            <a:avLst/>
          </a:prstGeom>
          <a:noFill/>
        </p:spPr>
        <p:txBody>
          <a:bodyPr wrap="square" rtlCol="0">
            <a:spAutoFit/>
          </a:bodyPr>
          <a:lstStyle/>
          <a:p>
            <a:r>
              <a:rPr lang="en-US" sz="1600" dirty="0">
                <a:solidFill>
                  <a:schemeClr val="bg1"/>
                </a:solidFill>
                <a:latin typeface="Helvetica Neue" panose="02000503000000020004" pitchFamily="50"/>
              </a:rPr>
              <a:t>For compelling SJSU imagery:</a:t>
            </a:r>
          </a:p>
          <a:p>
            <a:r>
              <a:rPr lang="en-US" sz="1600" dirty="0">
                <a:solidFill>
                  <a:schemeClr val="bg1"/>
                </a:solidFill>
                <a:latin typeface="Helvetica Neue" panose="02000503000000020004" pitchFamily="50"/>
              </a:rPr>
              <a:t>go.sjsu.edu/</a:t>
            </a:r>
            <a:r>
              <a:rPr lang="en-US" sz="1600" dirty="0" err="1">
                <a:solidFill>
                  <a:schemeClr val="bg1"/>
                </a:solidFill>
                <a:latin typeface="Helvetica Neue" panose="02000503000000020004" pitchFamily="50"/>
              </a:rPr>
              <a:t>photographylibrary</a:t>
            </a:r>
            <a:endParaRPr lang="en-US" sz="1600" dirty="0">
              <a:solidFill>
                <a:schemeClr val="bg1"/>
              </a:solidFill>
              <a:latin typeface="Helvetica Neue" panose="02000503000000020004" pitchFamily="50"/>
            </a:endParaRPr>
          </a:p>
        </p:txBody>
      </p:sp>
    </p:spTree>
    <p:extLst>
      <p:ext uri="{BB962C8B-B14F-4D97-AF65-F5344CB8AC3E}">
        <p14:creationId xmlns:p14="http://schemas.microsoft.com/office/powerpoint/2010/main" val="29917073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 Celebration with Blue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a:t>Headline line one</a:t>
            </a:r>
            <a:br>
              <a:rPr lang="en-US" dirty="0"/>
            </a:br>
            <a:r>
              <a:rPr lang="en-US" dirty="0"/>
              <a:t>This slide has</a:t>
            </a:r>
            <a:br>
              <a:rPr lang="en-US" dirty="0"/>
            </a:br>
            <a:r>
              <a:rPr lang="en-US" dirty="0"/>
              <a:t>animation built-in</a:t>
            </a:r>
          </a:p>
        </p:txBody>
      </p:sp>
    </p:spTree>
    <p:extLst>
      <p:ext uri="{BB962C8B-B14F-4D97-AF65-F5344CB8AC3E}">
        <p14:creationId xmlns:p14="http://schemas.microsoft.com/office/powerpoint/2010/main" val="289475347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 Custom with Gray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a:t>Click the image logo to insert a background image. For compelling SJSU imagery: go.sjsu.edu/</a:t>
            </a:r>
            <a:r>
              <a:rPr lang="en-US" dirty="0" err="1"/>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a:t>Headline line one</a:t>
            </a:r>
            <a:br>
              <a:rPr lang="en-US" dirty="0"/>
            </a:br>
            <a:r>
              <a:rPr lang="en-US" dirty="0"/>
              <a:t>This slide has</a:t>
            </a:r>
            <a:br>
              <a:rPr lang="en-US" dirty="0"/>
            </a:br>
            <a:r>
              <a:rPr lang="en-US" dirty="0"/>
              <a:t>animation built-in</a:t>
            </a:r>
          </a:p>
        </p:txBody>
      </p:sp>
    </p:spTree>
    <p:extLst>
      <p:ext uri="{BB962C8B-B14F-4D97-AF65-F5344CB8AC3E}">
        <p14:creationId xmlns:p14="http://schemas.microsoft.com/office/powerpoint/2010/main" val="238110210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 Celebration with Gray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a:t>Headline line one</a:t>
            </a:r>
            <a:br>
              <a:rPr lang="en-US" dirty="0"/>
            </a:br>
            <a:r>
              <a:rPr lang="en-US" dirty="0"/>
              <a:t>This slide has</a:t>
            </a:r>
            <a:br>
              <a:rPr lang="en-US" dirty="0"/>
            </a:br>
            <a:r>
              <a:rPr lang="en-US" dirty="0"/>
              <a:t>animation built-in</a:t>
            </a:r>
          </a:p>
        </p:txBody>
      </p:sp>
    </p:spTree>
    <p:extLst>
      <p:ext uri="{BB962C8B-B14F-4D97-AF65-F5344CB8AC3E}">
        <p14:creationId xmlns:p14="http://schemas.microsoft.com/office/powerpoint/2010/main" val="363370413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 Custom with Top Headline">
    <p:bg>
      <p:bgPr>
        <a:solidFill>
          <a:schemeClr val="bg1"/>
        </a:solidFill>
        <a:effectLst/>
      </p:bgPr>
    </p:bg>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a:t>Click the image logo to insert a background image. For compelling SJSU imagery: go.sjsu.edu/</a:t>
            </a:r>
            <a:r>
              <a:rPr lang="en-US" dirty="0" err="1"/>
              <a:t>photographylibrary</a:t>
            </a:r>
            <a:endParaRPr lang="en-US" dirty="0"/>
          </a:p>
        </p:txBody>
      </p:sp>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a:t>Single iconic shots work well</a:t>
            </a:r>
          </a:p>
        </p:txBody>
      </p:sp>
    </p:spTree>
    <p:extLst>
      <p:ext uri="{BB962C8B-B14F-4D97-AF65-F5344CB8AC3E}">
        <p14:creationId xmlns:p14="http://schemas.microsoft.com/office/powerpoint/2010/main" val="332066157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 Tower Hal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a:t>Single iconic shots work well</a:t>
            </a:r>
          </a:p>
        </p:txBody>
      </p:sp>
    </p:spTree>
    <p:extLst>
      <p:ext uri="{BB962C8B-B14F-4D97-AF65-F5344CB8AC3E}">
        <p14:creationId xmlns:p14="http://schemas.microsoft.com/office/powerpoint/2010/main" val="209353202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 Classroom with Centered Headli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a:t>Slide Headline</a:t>
            </a:r>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a:t>click here to insert</a:t>
            </a:r>
            <a:br>
              <a:rPr lang="en-US" dirty="0"/>
            </a:br>
            <a:r>
              <a:rPr lang="en-US" dirty="0"/>
              <a:t>body copy, use</a:t>
            </a:r>
            <a:br>
              <a:rPr lang="en-US" dirty="0"/>
            </a:br>
            <a:r>
              <a:rPr lang="en-US" dirty="0"/>
              <a:t>Shift + Enter for</a:t>
            </a:r>
            <a:br>
              <a:rPr lang="en-US" dirty="0"/>
            </a:br>
            <a:r>
              <a:rPr lang="en-US" dirty="0"/>
              <a:t>closer line-breaks.</a:t>
            </a:r>
          </a:p>
        </p:txBody>
      </p:sp>
    </p:spTree>
    <p:extLst>
      <p:ext uri="{BB962C8B-B14F-4D97-AF65-F5344CB8AC3E}">
        <p14:creationId xmlns:p14="http://schemas.microsoft.com/office/powerpoint/2010/main" val="105818682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mage - Custom with Centered Headline">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a:solidFill>
                  <a:schemeClr val="bg1"/>
                </a:solidFill>
                <a:latin typeface="Helvetica Neue" panose="020B0604020202020204" pitchFamily="34" charset="0"/>
              </a:defRPr>
            </a:lvl1pPr>
          </a:lstStyle>
          <a:p>
            <a:r>
              <a:rPr lang="en-US" dirty="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a:t>Ctrl+click</a:t>
            </a:r>
            <a:r>
              <a:rPr lang="en-US" dirty="0"/>
              <a:t>), then select Format Shape – Fill – Picture or Texture – Choose Picture. For compelling SJSU imagery: go.sjsu.edu/</a:t>
            </a:r>
            <a:r>
              <a:rPr lang="en-US" dirty="0" err="1"/>
              <a:t>photographylibrary</a:t>
            </a:r>
            <a:endParaRPr lang="en-US" dirty="0"/>
          </a:p>
        </p:txBody>
      </p:sp>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a:t>Slide Headline</a:t>
            </a:r>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a:t>click here to insert</a:t>
            </a:r>
            <a:br>
              <a:rPr lang="en-US" dirty="0"/>
            </a:br>
            <a:r>
              <a:rPr lang="en-US" dirty="0"/>
              <a:t>body copy, use</a:t>
            </a:r>
            <a:br>
              <a:rPr lang="en-US" dirty="0"/>
            </a:br>
            <a:r>
              <a:rPr lang="en-US" dirty="0"/>
              <a:t>Shift + Enter for</a:t>
            </a:r>
            <a:br>
              <a:rPr lang="en-US" dirty="0"/>
            </a:br>
            <a:r>
              <a:rPr lang="en-US" dirty="0"/>
              <a:t>closer line-breaks.</a:t>
            </a:r>
          </a:p>
        </p:txBody>
      </p:sp>
    </p:spTree>
    <p:extLst>
      <p:ext uri="{BB962C8B-B14F-4D97-AF65-F5344CB8AC3E}">
        <p14:creationId xmlns:p14="http://schemas.microsoft.com/office/powerpoint/2010/main" val="106694527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mage - Right Column">
    <p:bg>
      <p:bgPr>
        <a:solidFill>
          <a:schemeClr val="tx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457200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a:t>Click image logo to insert picture. For compelling SJSU imagery: go.sjsu.edu/</a:t>
            </a:r>
            <a:r>
              <a:rPr lang="en-US" dirty="0" err="1"/>
              <a:t>photographylibrary</a:t>
            </a:r>
            <a:endParaRPr lang="en-US" dirty="0"/>
          </a:p>
        </p:txBody>
      </p:sp>
      <p:sp>
        <p:nvSpPr>
          <p:cNvPr id="2" name="Title 1"/>
          <p:cNvSpPr>
            <a:spLocks noGrp="1"/>
          </p:cNvSpPr>
          <p:nvPr>
            <p:ph type="title" hasCustomPrompt="1"/>
          </p:nvPr>
        </p:nvSpPr>
        <p:spPr>
          <a:xfrm>
            <a:off x="628650" y="702009"/>
            <a:ext cx="5314950" cy="629487"/>
          </a:xfrm>
        </p:spPr>
        <p:txBody>
          <a:bodyPr/>
          <a:lstStyle>
            <a:lvl1pPr>
              <a:defRPr>
                <a:latin typeface="SJSU Spartan Regular" panose="02000000000000000000" pitchFamily="2" charset="0"/>
              </a:defRPr>
            </a:lvl1pPr>
          </a:lstStyle>
          <a:p>
            <a:r>
              <a:rPr lang="en-US" dirty="0"/>
              <a:t>Headline</a:t>
            </a:r>
          </a:p>
        </p:txBody>
      </p:sp>
      <p:sp>
        <p:nvSpPr>
          <p:cNvPr id="6" name="Text Placeholder 5"/>
          <p:cNvSpPr>
            <a:spLocks noGrp="1"/>
          </p:cNvSpPr>
          <p:nvPr>
            <p:ph type="body" sz="quarter" idx="11" hasCustomPrompt="1"/>
          </p:nvPr>
        </p:nvSpPr>
        <p:spPr>
          <a:xfrm>
            <a:off x="628651" y="1416385"/>
            <a:ext cx="5314949"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Subheading</a:t>
            </a:r>
          </a:p>
        </p:txBody>
      </p:sp>
      <p:sp>
        <p:nvSpPr>
          <p:cNvPr id="8" name="Text Placeholder 7"/>
          <p:cNvSpPr>
            <a:spLocks noGrp="1"/>
          </p:cNvSpPr>
          <p:nvPr>
            <p:ph type="body" sz="quarter" idx="12" hasCustomPrompt="1"/>
          </p:nvPr>
        </p:nvSpPr>
        <p:spPr>
          <a:xfrm>
            <a:off x="628650" y="2033504"/>
            <a:ext cx="3943350"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a:t>Click here to insert body copy</a:t>
            </a:r>
          </a:p>
        </p:txBody>
      </p:sp>
    </p:spTree>
    <p:extLst>
      <p:ext uri="{BB962C8B-B14F-4D97-AF65-F5344CB8AC3E}">
        <p14:creationId xmlns:p14="http://schemas.microsoft.com/office/powerpoint/2010/main" val="317892538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age - Left Column">
    <p:bg>
      <p:bgPr>
        <a:solidFill>
          <a:schemeClr val="bg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a:t>Click image logo to insert picture. For compelling SJSU imagery: go.sjsu.edu/</a:t>
            </a:r>
            <a:r>
              <a:rPr lang="en-US" dirty="0" err="1"/>
              <a:t>photographylibrary</a:t>
            </a:r>
            <a:endParaRPr lang="en-US" dirty="0"/>
          </a:p>
        </p:txBody>
      </p:sp>
      <p:sp>
        <p:nvSpPr>
          <p:cNvPr id="2" name="Title 1"/>
          <p:cNvSpPr>
            <a:spLocks noGrp="1"/>
          </p:cNvSpPr>
          <p:nvPr>
            <p:ph type="title" hasCustomPrompt="1"/>
          </p:nvPr>
        </p:nvSpPr>
        <p:spPr>
          <a:xfrm>
            <a:off x="4800600" y="702009"/>
            <a:ext cx="4138863" cy="629487"/>
          </a:xfrm>
        </p:spPr>
        <p:txBody>
          <a:bodyPr/>
          <a:lstStyle>
            <a:lvl1pPr>
              <a:defRPr>
                <a:latin typeface="SJSU Spartan Regular" panose="02000000000000000000" pitchFamily="2" charset="0"/>
              </a:defRPr>
            </a:lvl1pPr>
          </a:lstStyle>
          <a:p>
            <a:r>
              <a:rPr lang="en-US" dirty="0"/>
              <a:t>Headline</a:t>
            </a:r>
          </a:p>
        </p:txBody>
      </p:sp>
      <p:sp>
        <p:nvSpPr>
          <p:cNvPr id="6" name="Text Placeholder 5"/>
          <p:cNvSpPr>
            <a:spLocks noGrp="1"/>
          </p:cNvSpPr>
          <p:nvPr>
            <p:ph type="body" sz="quarter" idx="11" hasCustomPrompt="1"/>
          </p:nvPr>
        </p:nvSpPr>
        <p:spPr>
          <a:xfrm>
            <a:off x="4800601" y="1416385"/>
            <a:ext cx="4138863"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Subheading</a:t>
            </a:r>
          </a:p>
        </p:txBody>
      </p:sp>
      <p:sp>
        <p:nvSpPr>
          <p:cNvPr id="8" name="Text Placeholder 7"/>
          <p:cNvSpPr>
            <a:spLocks noGrp="1"/>
          </p:cNvSpPr>
          <p:nvPr>
            <p:ph type="body" sz="quarter" idx="12" hasCustomPrompt="1"/>
          </p:nvPr>
        </p:nvSpPr>
        <p:spPr>
          <a:xfrm>
            <a:off x="4800600" y="2033504"/>
            <a:ext cx="4138863"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a:t>Click here to insert body copy</a:t>
            </a:r>
          </a:p>
        </p:txBody>
      </p:sp>
    </p:spTree>
    <p:extLst>
      <p:ext uri="{BB962C8B-B14F-4D97-AF65-F5344CB8AC3E}">
        <p14:creationId xmlns:p14="http://schemas.microsoft.com/office/powerpoint/2010/main" val="81210790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ue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a:t>Chart Headline</a:t>
            </a:r>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543625441"/>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413335830"/>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51365510"/>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a:t>DATE / TITLE</a:t>
            </a:r>
          </a:p>
        </p:txBody>
      </p:sp>
    </p:spTree>
    <p:extLst>
      <p:ext uri="{BB962C8B-B14F-4D97-AF65-F5344CB8AC3E}">
        <p14:creationId xmlns:p14="http://schemas.microsoft.com/office/powerpoint/2010/main" val="37948463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Custom with Primary Mark">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baseline="0">
                <a:solidFill>
                  <a:schemeClr val="bg1"/>
                </a:solidFill>
                <a:latin typeface="Helvetica Neue" panose="020B0604020202020204" pitchFamily="34" charset="0"/>
              </a:defRPr>
            </a:lvl1pPr>
          </a:lstStyle>
          <a:p>
            <a:r>
              <a:rPr lang="en-US" dirty="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a:t>Ctrl+click</a:t>
            </a:r>
            <a:r>
              <a:rPr lang="en-US" dirty="0"/>
              <a:t>), then select Format Shape – Fill – Picture or Texture – Choose Picture. For compelling SJSU imagery: go.sjsu.edu/</a:t>
            </a:r>
            <a:r>
              <a:rPr lang="en-US" dirty="0" err="1"/>
              <a:t>photographylibrary</a:t>
            </a:r>
            <a:endParaRPr lang="en-US" dirty="0"/>
          </a:p>
        </p:txBody>
      </p:sp>
      <p:sp>
        <p:nvSpPr>
          <p:cNvPr id="6" name="Title 1" descr="SJSU Primary Mark" title="SJSU Primary Mark"/>
          <p:cNvSpPr>
            <a:spLocks noGrp="1"/>
          </p:cNvSpPr>
          <p:nvPr>
            <p:ph type="title" hasCustomPrompt="1"/>
          </p:nvPr>
        </p:nvSpPr>
        <p:spPr>
          <a:xfrm>
            <a:off x="2157984" y="3264408"/>
            <a:ext cx="4837176" cy="905256"/>
          </a:xfrm>
          <a:blipFill>
            <a:blip r:embed="rId2"/>
            <a:stretch>
              <a:fillRect/>
            </a:stretch>
          </a:blipFill>
        </p:spPr>
        <p:txBody>
          <a:bodyPr/>
          <a:lstStyle>
            <a:lvl1pPr>
              <a:defRPr baseline="0"/>
            </a:lvl1pPr>
          </a:lstStyle>
          <a:p>
            <a:r>
              <a:rPr lang="en-US" dirty="0"/>
              <a:t> </a:t>
            </a:r>
          </a:p>
        </p:txBody>
      </p:sp>
    </p:spTree>
    <p:extLst>
      <p:ext uri="{BB962C8B-B14F-4D97-AF65-F5344CB8AC3E}">
        <p14:creationId xmlns:p14="http://schemas.microsoft.com/office/powerpoint/2010/main" val="348927823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Gold -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atin typeface="SJSU Spartan Bold" panose="02000000000000000000" pitchFamily="2" charset="0"/>
              </a:defRPr>
            </a:lvl1pPr>
          </a:lstStyle>
          <a:p>
            <a:r>
              <a:rPr lang="en-US" dirty="0"/>
              <a:t>Chart Headline</a:t>
            </a:r>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2996127049"/>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1856341872"/>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216628881"/>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a:t>DATE / TITLE</a:t>
            </a:r>
          </a:p>
        </p:txBody>
      </p:sp>
    </p:spTree>
    <p:extLst>
      <p:ext uri="{BB962C8B-B14F-4D97-AF65-F5344CB8AC3E}">
        <p14:creationId xmlns:p14="http://schemas.microsoft.com/office/powerpoint/2010/main" val="12929951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ue Two-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a:t>Chart Headline</a:t>
            </a:r>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4039942456"/>
              </p:ext>
            </p:extLst>
          </p:nvPr>
        </p:nvGraphicFramePr>
        <p:xfrm>
          <a:off x="122128" y="711230"/>
          <a:ext cx="3162953"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p:cNvGraphicFramePr/>
          <p:nvPr userDrawn="1">
            <p:extLst>
              <p:ext uri="{D42A27DB-BD31-4B8C-83A1-F6EECF244321}">
                <p14:modId xmlns:p14="http://schemas.microsoft.com/office/powerpoint/2010/main" val="1447531141"/>
              </p:ext>
            </p:extLst>
          </p:nvPr>
        </p:nvGraphicFramePr>
        <p:xfrm>
          <a:off x="5883967" y="711230"/>
          <a:ext cx="3162956"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1" hasCustomPrompt="1"/>
          </p:nvPr>
        </p:nvSpPr>
        <p:spPr>
          <a:xfrm>
            <a:off x="3285084" y="711229"/>
            <a:ext cx="2598884" cy="1438413"/>
          </a:xfrm>
          <a:prstGeom prst="rect">
            <a:avLst/>
          </a:prstGeom>
          <a:solidFill>
            <a:schemeClr val="tx2"/>
          </a:solidFill>
        </p:spPr>
        <p:txBody>
          <a:bodyPr anchor="ctr"/>
          <a:lstStyle>
            <a:lvl1pPr marL="0" indent="0">
              <a:buFontTx/>
              <a:buNone/>
              <a:defRPr sz="1800" baseline="0">
                <a:solidFill>
                  <a:schemeClr val="bg1"/>
                </a:solidFill>
                <a:latin typeface="SJSU Spartan Bold" panose="02000000000000000000" pitchFamily="2" charset="0"/>
              </a:defRPr>
            </a:lvl1pPr>
            <a:lvl2pPr marL="457200" indent="0">
              <a:buFontTx/>
              <a:buNone/>
              <a:defRPr sz="1800">
                <a:latin typeface="SJSU Spartan Regular" panose="02000000000000000000" pitchFamily="2" charset="0"/>
              </a:defRPr>
            </a:lvl2pPr>
            <a:lvl3pPr marL="914400" indent="0">
              <a:buFontTx/>
              <a:buNone/>
              <a:defRPr sz="1600">
                <a:latin typeface="SJSU Spartan Regular" panose="02000000000000000000" pitchFamily="2" charset="0"/>
              </a:defRPr>
            </a:lvl3pPr>
            <a:lvl4pPr marL="1371600" indent="0">
              <a:buFontTx/>
              <a:buNone/>
              <a:defRPr sz="1400">
                <a:latin typeface="SJSU Spartan Regular" panose="02000000000000000000" pitchFamily="2" charset="0"/>
              </a:defRPr>
            </a:lvl4pPr>
            <a:lvl5pPr marL="1828800" indent="0">
              <a:buFontTx/>
              <a:buNone/>
              <a:defRPr sz="1400">
                <a:latin typeface="SJSU Spartan Regular" panose="02000000000000000000" pitchFamily="2" charset="0"/>
              </a:defRPr>
            </a:lvl5pPr>
          </a:lstStyle>
          <a:p>
            <a:pPr lvl="0"/>
            <a:r>
              <a:rPr lang="en-US" dirty="0"/>
              <a:t>Subheading Line 1</a:t>
            </a:r>
            <a:br>
              <a:rPr lang="en-US" dirty="0"/>
            </a:br>
            <a:r>
              <a:rPr lang="en-US" dirty="0"/>
              <a:t>Subheading</a:t>
            </a:r>
          </a:p>
        </p:txBody>
      </p:sp>
      <p:sp>
        <p:nvSpPr>
          <p:cNvPr id="10" name="Rectangle 9"/>
          <p:cNvSpPr/>
          <p:nvPr userDrawn="1"/>
        </p:nvSpPr>
        <p:spPr>
          <a:xfrm>
            <a:off x="3285083" y="1799342"/>
            <a:ext cx="2598884" cy="43305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lnSpc>
                <a:spcPct val="150000"/>
              </a:lnSpc>
            </a:pPr>
            <a:r>
              <a:rPr lang="en-US" sz="1200" spc="0" dirty="0">
                <a:latin typeface="Helvetica Neue" panose="020B0604020202020204" pitchFamily="34" charset="0"/>
              </a:rPr>
              <a:t>Lorem ipsum dolor sit </a:t>
            </a:r>
            <a:r>
              <a:rPr lang="en-US" sz="1200" spc="0" dirty="0" err="1">
                <a:latin typeface="Helvetica Neue" panose="020B0604020202020204" pitchFamily="34" charset="0"/>
              </a:rPr>
              <a:t>amet</a:t>
            </a:r>
            <a:r>
              <a:rPr lang="en-US" sz="1200" spc="0" dirty="0">
                <a:latin typeface="Helvetica Neue" panose="020B0604020202020204" pitchFamily="34" charset="0"/>
              </a:rPr>
              <a:t>, </a:t>
            </a:r>
            <a:r>
              <a:rPr lang="en-US" sz="1200" spc="0" dirty="0" err="1">
                <a:latin typeface="Helvetica Neue" panose="020B0604020202020204" pitchFamily="34" charset="0"/>
              </a:rPr>
              <a:t>consectetur</a:t>
            </a:r>
            <a:r>
              <a:rPr lang="en-US" sz="1200" spc="0" dirty="0">
                <a:latin typeface="Helvetica Neue" panose="020B0604020202020204" pitchFamily="34" charset="0"/>
              </a:rPr>
              <a:t> </a:t>
            </a:r>
            <a:r>
              <a:rPr lang="en-US" sz="1200" spc="0" dirty="0" err="1">
                <a:latin typeface="Helvetica Neue" panose="020B0604020202020204" pitchFamily="34" charset="0"/>
              </a:rPr>
              <a:t>adipiscing</a:t>
            </a:r>
            <a:r>
              <a:rPr lang="en-US" sz="1200" spc="0" dirty="0">
                <a:latin typeface="Helvetica Neue" panose="020B0604020202020204" pitchFamily="34" charset="0"/>
              </a:rPr>
              <a:t> </a:t>
            </a:r>
            <a:r>
              <a:rPr lang="en-US" sz="1200" spc="0" dirty="0" err="1">
                <a:latin typeface="Helvetica Neue" panose="020B0604020202020204" pitchFamily="34" charset="0"/>
              </a:rPr>
              <a:t>elit</a:t>
            </a:r>
            <a:r>
              <a:rPr lang="en-US" sz="1200" spc="0" dirty="0">
                <a:latin typeface="Helvetica Neue" panose="020B0604020202020204" pitchFamily="34" charset="0"/>
              </a:rPr>
              <a:t>, </a:t>
            </a:r>
            <a:r>
              <a:rPr lang="en-US" sz="1200" spc="0" dirty="0" err="1">
                <a:latin typeface="Helvetica Neue" panose="020B0604020202020204" pitchFamily="34" charset="0"/>
              </a:rPr>
              <a:t>sed</a:t>
            </a:r>
            <a:r>
              <a:rPr lang="en-US" sz="1200" spc="0" dirty="0">
                <a:latin typeface="Helvetica Neue" panose="020B0604020202020204" pitchFamily="34" charset="0"/>
              </a:rPr>
              <a:t> do </a:t>
            </a:r>
            <a:r>
              <a:rPr lang="en-US" sz="1200" spc="0" dirty="0" err="1">
                <a:latin typeface="Helvetica Neue" panose="020B0604020202020204" pitchFamily="34" charset="0"/>
              </a:rPr>
              <a:t>eiusmod</a:t>
            </a:r>
            <a:r>
              <a:rPr lang="en-US" sz="1200" spc="0" dirty="0">
                <a:latin typeface="Helvetica Neue" panose="020B0604020202020204" pitchFamily="34" charset="0"/>
              </a:rPr>
              <a:t> </a:t>
            </a:r>
            <a:r>
              <a:rPr lang="en-US" sz="1200" spc="0" dirty="0" err="1">
                <a:latin typeface="Helvetica Neue" panose="020B0604020202020204" pitchFamily="34" charset="0"/>
              </a:rPr>
              <a:t>tempor</a:t>
            </a:r>
            <a:r>
              <a:rPr lang="en-US" sz="1200" spc="0" dirty="0">
                <a:latin typeface="Helvetica Neue" panose="020B0604020202020204" pitchFamily="34" charset="0"/>
              </a:rPr>
              <a:t> </a:t>
            </a:r>
            <a:r>
              <a:rPr lang="en-US" sz="1200" spc="0" dirty="0" err="1">
                <a:latin typeface="Helvetica Neue" panose="020B0604020202020204" pitchFamily="34" charset="0"/>
              </a:rPr>
              <a:t>incididunt</a:t>
            </a:r>
            <a:r>
              <a:rPr lang="en-US" sz="1200" spc="0" dirty="0">
                <a:latin typeface="Helvetica Neue" panose="020B0604020202020204" pitchFamily="34" charset="0"/>
              </a:rPr>
              <a:t> </a:t>
            </a:r>
            <a:r>
              <a:rPr lang="en-US" sz="1200" spc="0" dirty="0" err="1">
                <a:latin typeface="Helvetica Neue" panose="020B0604020202020204" pitchFamily="34" charset="0"/>
              </a:rPr>
              <a:t>ut</a:t>
            </a:r>
            <a:r>
              <a:rPr lang="en-US" sz="1200" spc="0" dirty="0">
                <a:latin typeface="Helvetica Neue" panose="020B0604020202020204" pitchFamily="34" charset="0"/>
              </a:rPr>
              <a:t> </a:t>
            </a:r>
            <a:r>
              <a:rPr lang="en-US" sz="1200" spc="0" dirty="0" err="1">
                <a:latin typeface="Helvetica Neue" panose="020B0604020202020204" pitchFamily="34" charset="0"/>
              </a:rPr>
              <a:t>labore</a:t>
            </a:r>
            <a:r>
              <a:rPr lang="en-US" sz="1200" spc="0" dirty="0">
                <a:latin typeface="Helvetica Neue" panose="020B0604020202020204" pitchFamily="34" charset="0"/>
              </a:rPr>
              <a:t> et </a:t>
            </a:r>
            <a:r>
              <a:rPr lang="en-US" sz="1200" spc="0" dirty="0" err="1">
                <a:latin typeface="Helvetica Neue" panose="020B0604020202020204" pitchFamily="34" charset="0"/>
              </a:rPr>
              <a:t>dolore</a:t>
            </a:r>
            <a:r>
              <a:rPr lang="en-US" sz="1200" spc="0" dirty="0">
                <a:latin typeface="Helvetica Neue" panose="020B0604020202020204" pitchFamily="34" charset="0"/>
              </a:rPr>
              <a:t> magna </a:t>
            </a:r>
            <a:r>
              <a:rPr lang="en-US" sz="1200" spc="0" dirty="0" err="1">
                <a:latin typeface="Helvetica Neue" panose="020B0604020202020204" pitchFamily="34" charset="0"/>
              </a:rPr>
              <a:t>aliqua</a:t>
            </a:r>
            <a:r>
              <a:rPr lang="en-US" sz="1200" spc="0" dirty="0">
                <a:latin typeface="Helvetica Neue" panose="020B0604020202020204" pitchFamily="34" charset="0"/>
              </a:rPr>
              <a:t>. </a:t>
            </a:r>
            <a:r>
              <a:rPr lang="en-US" sz="1200" spc="0" dirty="0" err="1">
                <a:latin typeface="Helvetica Neue" panose="020B0604020202020204" pitchFamily="34" charset="0"/>
              </a:rPr>
              <a:t>Ut</a:t>
            </a:r>
            <a:r>
              <a:rPr lang="en-US" sz="1200" spc="0" dirty="0">
                <a:latin typeface="Helvetica Neue" panose="020B0604020202020204" pitchFamily="34" charset="0"/>
              </a:rPr>
              <a:t> </a:t>
            </a:r>
            <a:r>
              <a:rPr lang="en-US" sz="1200" spc="0" dirty="0" err="1">
                <a:latin typeface="Helvetica Neue" panose="020B0604020202020204" pitchFamily="34" charset="0"/>
              </a:rPr>
              <a:t>enim</a:t>
            </a:r>
            <a:r>
              <a:rPr lang="en-US" sz="1200" spc="0" dirty="0">
                <a:latin typeface="Helvetica Neue" panose="020B0604020202020204" pitchFamily="34" charset="0"/>
              </a:rPr>
              <a:t> ad minim </a:t>
            </a:r>
            <a:r>
              <a:rPr lang="en-US" sz="1200" spc="0" dirty="0" err="1">
                <a:latin typeface="Helvetica Neue" panose="020B0604020202020204" pitchFamily="34" charset="0"/>
              </a:rPr>
              <a:t>veniam</a:t>
            </a:r>
            <a:r>
              <a:rPr lang="en-US" sz="1200" spc="0" dirty="0">
                <a:latin typeface="Helvetica Neue" panose="020B0604020202020204" pitchFamily="34" charset="0"/>
              </a:rPr>
              <a:t>, </a:t>
            </a:r>
            <a:r>
              <a:rPr lang="en-US" sz="1200" spc="0" dirty="0" err="1">
                <a:latin typeface="Helvetica Neue" panose="020B0604020202020204" pitchFamily="34" charset="0"/>
              </a:rPr>
              <a:t>quis</a:t>
            </a:r>
            <a:r>
              <a:rPr lang="en-US" sz="1200" spc="0" dirty="0">
                <a:latin typeface="Helvetica Neue" panose="020B0604020202020204" pitchFamily="34" charset="0"/>
              </a:rPr>
              <a:t> </a:t>
            </a:r>
            <a:r>
              <a:rPr lang="en-US" sz="1200" spc="0" dirty="0" err="1">
                <a:latin typeface="Helvetica Neue" panose="020B0604020202020204" pitchFamily="34" charset="0"/>
              </a:rPr>
              <a:t>nostrud</a:t>
            </a:r>
            <a:r>
              <a:rPr lang="en-US" sz="1200" spc="0" dirty="0">
                <a:latin typeface="Helvetica Neue" panose="020B0604020202020204" pitchFamily="34" charset="0"/>
              </a:rPr>
              <a:t> exercitation </a:t>
            </a:r>
            <a:r>
              <a:rPr lang="en-US" sz="1200" spc="0" dirty="0" err="1">
                <a:latin typeface="Helvetica Neue" panose="020B0604020202020204" pitchFamily="34" charset="0"/>
              </a:rPr>
              <a:t>ullamco</a:t>
            </a:r>
            <a:r>
              <a:rPr lang="en-US" sz="1200" spc="0" dirty="0">
                <a:latin typeface="Helvetica Neue" panose="020B0604020202020204" pitchFamily="34" charset="0"/>
              </a:rPr>
              <a:t> </a:t>
            </a:r>
            <a:r>
              <a:rPr lang="en-US" sz="1200" spc="0" dirty="0" err="1">
                <a:latin typeface="Helvetica Neue" panose="020B0604020202020204" pitchFamily="34" charset="0"/>
              </a:rPr>
              <a:t>laboris</a:t>
            </a:r>
            <a:r>
              <a:rPr lang="en-US" sz="1200" spc="0" dirty="0">
                <a:latin typeface="Helvetica Neue" panose="020B0604020202020204" pitchFamily="34" charset="0"/>
              </a:rPr>
              <a:t> nisi </a:t>
            </a:r>
            <a:r>
              <a:rPr lang="en-US" sz="1200" spc="0" dirty="0" err="1">
                <a:latin typeface="Helvetica Neue" panose="020B0604020202020204" pitchFamily="34" charset="0"/>
              </a:rPr>
              <a:t>ut</a:t>
            </a:r>
            <a:r>
              <a:rPr lang="en-US" sz="1200" spc="0" dirty="0">
                <a:latin typeface="Helvetica Neue" panose="020B0604020202020204" pitchFamily="34" charset="0"/>
              </a:rPr>
              <a:t> </a:t>
            </a:r>
            <a:r>
              <a:rPr lang="en-US" sz="1200" spc="0" dirty="0" err="1">
                <a:latin typeface="Helvetica Neue" panose="020B0604020202020204" pitchFamily="34" charset="0"/>
              </a:rPr>
              <a:t>aliquip</a:t>
            </a:r>
            <a:r>
              <a:rPr lang="en-US" sz="1200" spc="0" dirty="0">
                <a:latin typeface="Helvetica Neue" panose="020B0604020202020204" pitchFamily="34" charset="0"/>
              </a:rPr>
              <a:t> ex </a:t>
            </a:r>
            <a:r>
              <a:rPr lang="en-US" sz="1200" spc="0" dirty="0" err="1">
                <a:latin typeface="Helvetica Neue" panose="020B0604020202020204" pitchFamily="34" charset="0"/>
              </a:rPr>
              <a:t>ea</a:t>
            </a:r>
            <a:r>
              <a:rPr lang="en-US" sz="1200" spc="0" dirty="0">
                <a:latin typeface="Helvetica Neue" panose="020B0604020202020204" pitchFamily="34" charset="0"/>
              </a:rPr>
              <a:t> </a:t>
            </a:r>
            <a:r>
              <a:rPr lang="en-US" sz="1200" spc="0" dirty="0" err="1">
                <a:latin typeface="Helvetica Neue" panose="020B0604020202020204" pitchFamily="34" charset="0"/>
              </a:rPr>
              <a:t>commodo</a:t>
            </a:r>
            <a:r>
              <a:rPr lang="en-US" sz="1200" spc="0" dirty="0">
                <a:latin typeface="Helvetica Neue" panose="020B0604020202020204" pitchFamily="34" charset="0"/>
              </a:rPr>
              <a:t> </a:t>
            </a:r>
            <a:r>
              <a:rPr lang="en-US" sz="1200" spc="0" dirty="0" err="1">
                <a:latin typeface="Helvetica Neue" panose="020B0604020202020204" pitchFamily="34" charset="0"/>
              </a:rPr>
              <a:t>consequat</a:t>
            </a:r>
            <a:r>
              <a:rPr lang="en-US" sz="1200" spc="0" dirty="0">
                <a:latin typeface="Helvetica Neue" panose="020B0604020202020204" pitchFamily="34" charset="0"/>
              </a:rPr>
              <a:t>. </a:t>
            </a:r>
            <a:r>
              <a:rPr lang="en-US" sz="1200" spc="0" dirty="0" err="1">
                <a:latin typeface="Helvetica Neue" panose="020B0604020202020204" pitchFamily="34" charset="0"/>
              </a:rPr>
              <a:t>Duis</a:t>
            </a:r>
            <a:r>
              <a:rPr lang="en-US" sz="1200" spc="0" dirty="0">
                <a:latin typeface="Helvetica Neue" panose="020B0604020202020204" pitchFamily="34" charset="0"/>
              </a:rPr>
              <a:t> </a:t>
            </a:r>
            <a:r>
              <a:rPr lang="en-US" sz="1200" spc="0" dirty="0" err="1">
                <a:latin typeface="Helvetica Neue" panose="020B0604020202020204" pitchFamily="34" charset="0"/>
              </a:rPr>
              <a:t>aute</a:t>
            </a:r>
            <a:r>
              <a:rPr lang="en-US" sz="1200" spc="0" dirty="0">
                <a:latin typeface="Helvetica Neue" panose="020B0604020202020204" pitchFamily="34" charset="0"/>
              </a:rPr>
              <a:t> </a:t>
            </a:r>
            <a:r>
              <a:rPr lang="en-US" sz="1200" spc="0" dirty="0" err="1">
                <a:latin typeface="Helvetica Neue" panose="020B0604020202020204" pitchFamily="34" charset="0"/>
              </a:rPr>
              <a:t>irure</a:t>
            </a:r>
            <a:r>
              <a:rPr lang="en-US" sz="1200" spc="0" dirty="0">
                <a:latin typeface="Helvetica Neue" panose="020B0604020202020204" pitchFamily="34" charset="0"/>
              </a:rPr>
              <a:t> dolor in </a:t>
            </a:r>
            <a:r>
              <a:rPr lang="en-US" sz="1200" spc="0" dirty="0" err="1">
                <a:latin typeface="Helvetica Neue" panose="020B0604020202020204" pitchFamily="34" charset="0"/>
              </a:rPr>
              <a:t>reprehenderit</a:t>
            </a:r>
            <a:r>
              <a:rPr lang="en-US" sz="1200" spc="0" dirty="0">
                <a:latin typeface="Helvetica Neue" panose="020B0604020202020204" pitchFamily="34" charset="0"/>
              </a:rPr>
              <a:t> in </a:t>
            </a:r>
            <a:r>
              <a:rPr lang="en-US" sz="1200" spc="0" dirty="0" err="1">
                <a:latin typeface="Helvetica Neue" panose="020B0604020202020204" pitchFamily="34" charset="0"/>
              </a:rPr>
              <a:t>voluptate</a:t>
            </a:r>
            <a:r>
              <a:rPr lang="en-US" sz="1200" spc="0" dirty="0">
                <a:latin typeface="Helvetica Neue" panose="020B0604020202020204" pitchFamily="34" charset="0"/>
              </a:rPr>
              <a:t> </a:t>
            </a:r>
            <a:r>
              <a:rPr lang="en-US" sz="1200" spc="0" dirty="0" err="1">
                <a:latin typeface="Helvetica Neue" panose="020B0604020202020204" pitchFamily="34" charset="0"/>
              </a:rPr>
              <a:t>velit</a:t>
            </a:r>
            <a:r>
              <a:rPr lang="en-US" sz="1200" spc="0" dirty="0">
                <a:latin typeface="Helvetica Neue" panose="020B0604020202020204" pitchFamily="34" charset="0"/>
              </a:rPr>
              <a:t> </a:t>
            </a:r>
            <a:r>
              <a:rPr lang="en-US" sz="1200" spc="0" dirty="0" err="1">
                <a:latin typeface="Helvetica Neue" panose="020B0604020202020204" pitchFamily="34" charset="0"/>
              </a:rPr>
              <a:t>esse</a:t>
            </a:r>
            <a:r>
              <a:rPr lang="en-US" sz="1200" spc="0" dirty="0">
                <a:latin typeface="Helvetica Neue" panose="020B0604020202020204" pitchFamily="34" charset="0"/>
              </a:rPr>
              <a:t> </a:t>
            </a:r>
            <a:r>
              <a:rPr lang="en-US" sz="1200" spc="0" dirty="0" err="1">
                <a:latin typeface="Helvetica Neue" panose="020B0604020202020204" pitchFamily="34" charset="0"/>
              </a:rPr>
              <a:t>cillum</a:t>
            </a:r>
            <a:r>
              <a:rPr lang="en-US" sz="1200" spc="0" dirty="0">
                <a:latin typeface="Helvetica Neue" panose="020B0604020202020204" pitchFamily="34" charset="0"/>
              </a:rPr>
              <a:t> </a:t>
            </a:r>
            <a:r>
              <a:rPr lang="en-US" sz="1200" spc="0" dirty="0" err="1">
                <a:latin typeface="Helvetica Neue" panose="020B0604020202020204" pitchFamily="34" charset="0"/>
              </a:rPr>
              <a:t>dolore</a:t>
            </a:r>
            <a:r>
              <a:rPr lang="en-US" sz="1200" spc="0" dirty="0">
                <a:latin typeface="Helvetica Neue" panose="020B0604020202020204" pitchFamily="34" charset="0"/>
              </a:rPr>
              <a:t> </a:t>
            </a:r>
            <a:r>
              <a:rPr lang="en-US" sz="1200" spc="0" dirty="0" err="1">
                <a:latin typeface="Helvetica Neue" panose="020B0604020202020204" pitchFamily="34" charset="0"/>
              </a:rPr>
              <a:t>eu</a:t>
            </a:r>
            <a:r>
              <a:rPr lang="en-US" sz="1200" spc="0" dirty="0">
                <a:latin typeface="Helvetica Neue" panose="020B0604020202020204" pitchFamily="34" charset="0"/>
              </a:rPr>
              <a:t> </a:t>
            </a:r>
            <a:r>
              <a:rPr lang="en-US" sz="1200" spc="0" dirty="0" err="1">
                <a:latin typeface="Helvetica Neue" panose="020B0604020202020204" pitchFamily="34" charset="0"/>
              </a:rPr>
              <a:t>fugiat</a:t>
            </a:r>
            <a:r>
              <a:rPr lang="en-US" sz="1200" spc="0" dirty="0">
                <a:latin typeface="Helvetica Neue" panose="020B0604020202020204" pitchFamily="34" charset="0"/>
              </a:rPr>
              <a:t> </a:t>
            </a:r>
            <a:r>
              <a:rPr lang="en-US" sz="1200" spc="0" dirty="0" err="1">
                <a:latin typeface="Helvetica Neue" panose="020B0604020202020204" pitchFamily="34" charset="0"/>
              </a:rPr>
              <a:t>nulla</a:t>
            </a:r>
            <a:r>
              <a:rPr lang="en-US" sz="1200" spc="0" dirty="0">
                <a:latin typeface="Helvetica Neue" panose="020B0604020202020204" pitchFamily="34" charset="0"/>
              </a:rPr>
              <a:t>.</a:t>
            </a:r>
          </a:p>
        </p:txBody>
      </p:sp>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4"/>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
        <p:nvSpPr>
          <p:cNvPr id="12"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a:t>DATE / TITLE</a:t>
            </a:r>
          </a:p>
        </p:txBody>
      </p:sp>
    </p:spTree>
    <p:extLst>
      <p:ext uri="{BB962C8B-B14F-4D97-AF65-F5344CB8AC3E}">
        <p14:creationId xmlns:p14="http://schemas.microsoft.com/office/powerpoint/2010/main" val="386879949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lum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a:t>Chart Headline</a:t>
            </a:r>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2" name="Chart 11"/>
          <p:cNvGraphicFramePr/>
          <p:nvPr userDrawn="1">
            <p:extLst>
              <p:ext uri="{D42A27DB-BD31-4B8C-83A1-F6EECF244321}">
                <p14:modId xmlns:p14="http://schemas.microsoft.com/office/powerpoint/2010/main" val="1480934478"/>
              </p:ext>
            </p:extLst>
          </p:nvPr>
        </p:nvGraphicFramePr>
        <p:xfrm>
          <a:off x="475934" y="925158"/>
          <a:ext cx="1761941" cy="52510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2"/>
          <p:cNvGraphicFramePr/>
          <p:nvPr userDrawn="1">
            <p:extLst>
              <p:ext uri="{D42A27DB-BD31-4B8C-83A1-F6EECF244321}">
                <p14:modId xmlns:p14="http://schemas.microsoft.com/office/powerpoint/2010/main" val="453936038"/>
              </p:ext>
            </p:extLst>
          </p:nvPr>
        </p:nvGraphicFramePr>
        <p:xfrm>
          <a:off x="2502569" y="925158"/>
          <a:ext cx="2414530" cy="52510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p:cNvGraphicFramePr/>
          <p:nvPr userDrawn="1">
            <p:extLst>
              <p:ext uri="{D42A27DB-BD31-4B8C-83A1-F6EECF244321}">
                <p14:modId xmlns:p14="http://schemas.microsoft.com/office/powerpoint/2010/main" val="2747769721"/>
              </p:ext>
            </p:extLst>
          </p:nvPr>
        </p:nvGraphicFramePr>
        <p:xfrm>
          <a:off x="4917099" y="925158"/>
          <a:ext cx="4129825" cy="5251054"/>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
        <p:nvSpPr>
          <p:cNvPr id="9"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a:t>DATE / TITLE</a:t>
            </a:r>
          </a:p>
        </p:txBody>
      </p:sp>
    </p:spTree>
    <p:extLst>
      <p:ext uri="{BB962C8B-B14F-4D97-AF65-F5344CB8AC3E}">
        <p14:creationId xmlns:p14="http://schemas.microsoft.com/office/powerpoint/2010/main" val="117858263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arked Line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a:t>Chart Headline</a:t>
            </a:r>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7" name="Chart 16"/>
          <p:cNvGraphicFramePr/>
          <p:nvPr userDrawn="1">
            <p:extLst>
              <p:ext uri="{D42A27DB-BD31-4B8C-83A1-F6EECF244321}">
                <p14:modId xmlns:p14="http://schemas.microsoft.com/office/powerpoint/2010/main" val="3496389544"/>
              </p:ext>
            </p:extLst>
          </p:nvPr>
        </p:nvGraphicFramePr>
        <p:xfrm>
          <a:off x="122129" y="962200"/>
          <a:ext cx="5123640" cy="5167699"/>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p:cNvSpPr txBox="1"/>
          <p:nvPr userDrawn="1"/>
        </p:nvSpPr>
        <p:spPr>
          <a:xfrm>
            <a:off x="6220326" y="1426173"/>
            <a:ext cx="2826597" cy="1329595"/>
          </a:xfrm>
          <a:prstGeom prst="rect">
            <a:avLst/>
          </a:prstGeom>
          <a:noFill/>
        </p:spPr>
        <p:txBody>
          <a:bodyPr wrap="square" rtlCol="0">
            <a:spAutoFit/>
          </a:bodyPr>
          <a:lstStyle/>
          <a:p>
            <a:pPr>
              <a:lnSpc>
                <a:spcPts val="4800"/>
              </a:lnSpc>
            </a:pPr>
            <a:r>
              <a:rPr lang="en-US" sz="7200" dirty="0">
                <a:solidFill>
                  <a:schemeClr val="tx2"/>
                </a:solidFill>
                <a:latin typeface="SJSU Spartan Bold" panose="02000000000000000000" pitchFamily="2" charset="0"/>
              </a:rPr>
              <a:t>36%</a:t>
            </a:r>
          </a:p>
          <a:p>
            <a:pPr>
              <a:lnSpc>
                <a:spcPts val="4800"/>
              </a:lnSpc>
            </a:pPr>
            <a:r>
              <a:rPr lang="en-US" sz="4000" dirty="0">
                <a:solidFill>
                  <a:srgbClr val="666666"/>
                </a:solidFill>
                <a:latin typeface="SJSU Spartan Bold" panose="02000000000000000000" pitchFamily="2" charset="0"/>
              </a:rPr>
              <a:t>Increase</a:t>
            </a:r>
          </a:p>
        </p:txBody>
      </p:sp>
      <p:sp>
        <p:nvSpPr>
          <p:cNvPr id="19" name="TextBox 18"/>
          <p:cNvSpPr txBox="1"/>
          <p:nvPr userDrawn="1"/>
        </p:nvSpPr>
        <p:spPr>
          <a:xfrm>
            <a:off x="6220326" y="2755768"/>
            <a:ext cx="2446902" cy="830997"/>
          </a:xfrm>
          <a:prstGeom prst="rect">
            <a:avLst/>
          </a:prstGeom>
          <a:noFill/>
        </p:spPr>
        <p:txBody>
          <a:bodyPr wrap="square" numCol="2" rtlCol="0">
            <a:spAutoFit/>
          </a:bodyPr>
          <a:lstStyle/>
          <a:p>
            <a:r>
              <a:rPr lang="en-US" sz="1200" dirty="0">
                <a:latin typeface="SJSU Spartan Regular" panose="02000000000000000000" pitchFamily="2" charset="0"/>
              </a:rPr>
              <a:t>Blue Total</a:t>
            </a:r>
          </a:p>
          <a:p>
            <a:r>
              <a:rPr lang="en-US" sz="1200" dirty="0">
                <a:solidFill>
                  <a:srgbClr val="666666"/>
                </a:solidFill>
                <a:latin typeface="SJSU Spartan Regular" panose="02000000000000000000" pitchFamily="2" charset="0"/>
              </a:rPr>
              <a:t>250,000</a:t>
            </a:r>
          </a:p>
          <a:p>
            <a:endParaRPr lang="en-US" sz="1200" dirty="0">
              <a:latin typeface="SJSU Spartan Regular" panose="02000000000000000000" pitchFamily="2" charset="0"/>
            </a:endParaRPr>
          </a:p>
          <a:p>
            <a:endParaRPr lang="en-US" sz="1200" dirty="0">
              <a:latin typeface="SJSU Spartan Regular" panose="02000000000000000000" pitchFamily="2" charset="0"/>
            </a:endParaRPr>
          </a:p>
          <a:p>
            <a:pPr marL="280988" indent="0"/>
            <a:r>
              <a:rPr lang="en-US" sz="1200" dirty="0">
                <a:latin typeface="SJSU Spartan Regular" panose="02000000000000000000" pitchFamily="2" charset="0"/>
              </a:rPr>
              <a:t>Gold</a:t>
            </a:r>
            <a:r>
              <a:rPr lang="en-US" sz="1200" baseline="0" dirty="0">
                <a:latin typeface="SJSU Spartan Regular" panose="02000000000000000000" pitchFamily="2" charset="0"/>
              </a:rPr>
              <a:t> Total</a:t>
            </a:r>
            <a:endParaRPr lang="en-US" sz="1200" dirty="0">
              <a:latin typeface="SJSU Spartan Regular" panose="02000000000000000000" pitchFamily="2" charset="0"/>
            </a:endParaRPr>
          </a:p>
          <a:p>
            <a:pPr marL="465138" indent="0"/>
            <a:r>
              <a:rPr lang="en-US" sz="1200" dirty="0">
                <a:solidFill>
                  <a:srgbClr val="666666"/>
                </a:solidFill>
                <a:latin typeface="SJSU Spartan Regular" panose="02000000000000000000" pitchFamily="2" charset="0"/>
              </a:rPr>
              <a:t>250,000</a:t>
            </a:r>
          </a:p>
          <a:p>
            <a:pPr marL="465138" indent="0"/>
            <a:endParaRPr lang="en-US" sz="1200" dirty="0">
              <a:latin typeface="SJSU Spartan Regular" panose="02000000000000000000" pitchFamily="2" charset="0"/>
            </a:endParaRPr>
          </a:p>
        </p:txBody>
      </p:sp>
      <p:sp>
        <p:nvSpPr>
          <p:cNvPr id="20" name="TextBox 19"/>
          <p:cNvSpPr txBox="1"/>
          <p:nvPr userDrawn="1"/>
        </p:nvSpPr>
        <p:spPr>
          <a:xfrm>
            <a:off x="6220326" y="3586765"/>
            <a:ext cx="2446902" cy="584775"/>
          </a:xfrm>
          <a:prstGeom prst="rect">
            <a:avLst/>
          </a:prstGeom>
          <a:solidFill>
            <a:schemeClr val="tx2"/>
          </a:solidFill>
        </p:spPr>
        <p:txBody>
          <a:bodyPr wrap="square" numCol="1" rtlCol="0">
            <a:spAutoFit/>
          </a:bodyPr>
          <a:lstStyle/>
          <a:p>
            <a:r>
              <a:rPr lang="en-US" sz="1200" dirty="0">
                <a:solidFill>
                  <a:schemeClr val="bg1"/>
                </a:solidFill>
                <a:latin typeface="SJSU Spartan Regular" panose="02000000000000000000" pitchFamily="2" charset="0"/>
              </a:rPr>
              <a:t>Total End of the Year Values</a:t>
            </a:r>
          </a:p>
          <a:p>
            <a:r>
              <a:rPr lang="en-US" sz="2000" b="1" dirty="0">
                <a:solidFill>
                  <a:schemeClr val="bg1"/>
                </a:solidFill>
                <a:latin typeface="SJSU Spartan Regular" panose="02000000000000000000" pitchFamily="2" charset="0"/>
              </a:rPr>
              <a:t>148</a:t>
            </a:r>
            <a:r>
              <a:rPr lang="en-US" sz="2000" b="1" baseline="0" dirty="0">
                <a:solidFill>
                  <a:schemeClr val="bg1"/>
                </a:solidFill>
                <a:latin typeface="SJSU Spartan Regular" panose="02000000000000000000" pitchFamily="2" charset="0"/>
              </a:rPr>
              <a:t> Million</a:t>
            </a:r>
            <a:endParaRPr lang="en-US" sz="2000" b="1" dirty="0">
              <a:solidFill>
                <a:schemeClr val="bg1"/>
              </a:solidFill>
              <a:latin typeface="SJSU Spartan Regular" panose="02000000000000000000" pitchFamily="2" charset="0"/>
            </a:endParaRPr>
          </a:p>
        </p:txBody>
      </p:sp>
      <p:sp>
        <p:nvSpPr>
          <p:cNvPr id="21" name="TextBox 20"/>
          <p:cNvSpPr txBox="1"/>
          <p:nvPr userDrawn="1"/>
        </p:nvSpPr>
        <p:spPr>
          <a:xfrm>
            <a:off x="6220325" y="4211100"/>
            <a:ext cx="2826597" cy="1361911"/>
          </a:xfrm>
          <a:prstGeom prst="rect">
            <a:avLst/>
          </a:prstGeom>
          <a:noFill/>
        </p:spPr>
        <p:txBody>
          <a:bodyPr wrap="square" numCol="1" rtlCol="0">
            <a:spAutoFit/>
          </a:bodyPr>
          <a:lstStyle/>
          <a:p>
            <a:pPr>
              <a:lnSpc>
                <a:spcPct val="150000"/>
              </a:lnSpc>
            </a:pPr>
            <a:r>
              <a:rPr lang="en-US" sz="1100" dirty="0">
                <a:solidFill>
                  <a:schemeClr val="tx1"/>
                </a:solidFill>
                <a:latin typeface="SJSU Spartan Regular" panose="02000000000000000000" pitchFamily="2" charset="0"/>
              </a:rPr>
              <a:t>Lorem ipsum dolor sit </a:t>
            </a:r>
            <a:r>
              <a:rPr lang="en-US" sz="1100" dirty="0" err="1">
                <a:solidFill>
                  <a:schemeClr val="tx1"/>
                </a:solidFill>
                <a:latin typeface="SJSU Spartan Regular" panose="02000000000000000000" pitchFamily="2" charset="0"/>
              </a:rPr>
              <a:t>amet</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consectetur</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adipiscing</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elit</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Vestibulum</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elementum</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nulla</a:t>
            </a:r>
            <a:r>
              <a:rPr lang="en-US" sz="1100" dirty="0">
                <a:solidFill>
                  <a:schemeClr val="tx1"/>
                </a:solidFill>
                <a:latin typeface="SJSU Spartan Regular" panose="02000000000000000000" pitchFamily="2" charset="0"/>
              </a:rPr>
              <a:t> sit </a:t>
            </a:r>
            <a:r>
              <a:rPr lang="en-US" sz="1100" dirty="0" err="1">
                <a:solidFill>
                  <a:schemeClr val="tx1"/>
                </a:solidFill>
                <a:latin typeface="SJSU Spartan Regular" panose="02000000000000000000" pitchFamily="2" charset="0"/>
              </a:rPr>
              <a:t>amet</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tincidunt</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rhoncus</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Cras</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eget</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purus</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lacinia</a:t>
            </a:r>
            <a:r>
              <a:rPr lang="en-US" sz="1100" dirty="0">
                <a:solidFill>
                  <a:schemeClr val="tx1"/>
                </a:solidFill>
                <a:latin typeface="SJSU Spartan Regular" panose="02000000000000000000" pitchFamily="2" charset="0"/>
              </a:rPr>
              <a:t> </a:t>
            </a:r>
            <a:r>
              <a:rPr lang="en-US" sz="1100" dirty="0" err="1">
                <a:solidFill>
                  <a:schemeClr val="tx1"/>
                </a:solidFill>
                <a:latin typeface="SJSU Spartan Regular" panose="02000000000000000000" pitchFamily="2" charset="0"/>
              </a:rPr>
              <a:t>nisl</a:t>
            </a:r>
            <a:r>
              <a:rPr lang="en-US" sz="1100" dirty="0">
                <a:solidFill>
                  <a:schemeClr val="tx1"/>
                </a:solidFill>
                <a:latin typeface="SJSU Spartan Regular" panose="02000000000000000000" pitchFamily="2" charset="0"/>
              </a:rPr>
              <a:t>.</a:t>
            </a:r>
          </a:p>
        </p:txBody>
      </p:sp>
      <p:sp>
        <p:nvSpPr>
          <p:cNvPr id="10" name="Text Placeholder 22"/>
          <p:cNvSpPr>
            <a:spLocks noGrp="1" noChangeAspect="1"/>
          </p:cNvSpPr>
          <p:nvPr>
            <p:ph type="body" sz="quarter" idx="17"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
        <p:nvSpPr>
          <p:cNvPr id="11"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a:t>DATE / TITLE</a:t>
            </a:r>
          </a:p>
        </p:txBody>
      </p:sp>
    </p:spTree>
    <p:extLst>
      <p:ext uri="{BB962C8B-B14F-4D97-AF65-F5344CB8AC3E}">
        <p14:creationId xmlns:p14="http://schemas.microsoft.com/office/powerpoint/2010/main" val="205346871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a:t>Headline</a:t>
            </a:r>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56401525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a:t>Two Line </a:t>
            </a:r>
            <a:br>
              <a:rPr lang="en-US" dirty="0"/>
            </a:br>
            <a:r>
              <a:rPr lang="en-US" dirty="0"/>
              <a:t>Headline</a:t>
            </a:r>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38386915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a:t>Headline</a:t>
            </a:r>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342611530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a:t>Two Line </a:t>
            </a:r>
            <a:br>
              <a:rPr lang="en-US" dirty="0"/>
            </a:br>
            <a:r>
              <a:rPr lang="en-US" dirty="0"/>
              <a:t>Headline</a:t>
            </a:r>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2104529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a:t>Headline</a:t>
            </a:r>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a:t>Subheading</a:t>
            </a:r>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5721106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solidFill>
                  <a:prstClr val="black"/>
                </a:solidFill>
              </a:rPr>
              <a:pPr/>
              <a:t>9/22/2019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331113992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a:t>Title of Presentation</a:t>
            </a:r>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307176511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a:t>Title of Presentation</a:t>
            </a:r>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75057600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a:t>Agenda Line 1</a:t>
            </a:r>
            <a:br>
              <a:rPr lang="en-US" dirty="0"/>
            </a:br>
            <a:r>
              <a:rPr lang="en-US" dirty="0"/>
              <a:t>Agenda Line 2</a:t>
            </a:r>
            <a:br>
              <a:rPr lang="en-US" dirty="0"/>
            </a:br>
            <a:r>
              <a:rPr lang="en-US" dirty="0"/>
              <a:t>Agenda Line 3</a:t>
            </a:r>
            <a:br>
              <a:rPr lang="en-US" dirty="0"/>
            </a:br>
            <a:r>
              <a:rPr lang="en-US" dirty="0"/>
              <a:t>Agenda Line 4</a:t>
            </a:r>
          </a:p>
        </p:txBody>
      </p:sp>
    </p:spTree>
    <p:extLst>
      <p:ext uri="{BB962C8B-B14F-4D97-AF65-F5344CB8AC3E}">
        <p14:creationId xmlns:p14="http://schemas.microsoft.com/office/powerpoint/2010/main" val="4480272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245225"/>
            <a:ext cx="2133600" cy="476250"/>
          </a:xfrm>
          <a:prstGeom prst="rect">
            <a:avLst/>
          </a:prstGeom>
        </p:spPr>
        <p:txBody>
          <a:bodyPr/>
          <a:lstStyle>
            <a:lvl1pPr>
              <a:defRPr/>
            </a:lvl1pPr>
          </a:lstStyle>
          <a:p>
            <a:endParaRPr lang="en-US"/>
          </a:p>
        </p:txBody>
      </p:sp>
      <p:sp>
        <p:nvSpPr>
          <p:cNvPr id="3" name="Footer Placeholder 2"/>
          <p:cNvSpPr>
            <a:spLocks noGrp="1"/>
          </p:cNvSpPr>
          <p:nvPr>
            <p:ph type="ftr" sz="quarter" idx="11"/>
          </p:nvPr>
        </p:nvSpPr>
        <p:spPr>
          <a:xfrm>
            <a:off x="3124200" y="6245225"/>
            <a:ext cx="2895600" cy="476250"/>
          </a:xfrm>
          <a:prstGeom prst="rect">
            <a:avLst/>
          </a:prstGeom>
        </p:spPr>
        <p:txBody>
          <a:bodyPr/>
          <a:lstStyle>
            <a:lvl1pPr>
              <a:defRPr/>
            </a:lvl1pPr>
          </a:lstStyle>
          <a:p>
            <a:endParaRPr lang="en-US"/>
          </a:p>
        </p:txBody>
      </p:sp>
      <p:sp>
        <p:nvSpPr>
          <p:cNvPr id="4" name="Slide Number Placeholder 3"/>
          <p:cNvSpPr>
            <a:spLocks noGrp="1"/>
          </p:cNvSpPr>
          <p:nvPr>
            <p:ph type="sldNum" sz="quarter" idx="12"/>
          </p:nvPr>
        </p:nvSpPr>
        <p:spPr>
          <a:xfrm>
            <a:off x="6553200" y="6245225"/>
            <a:ext cx="2133600" cy="476250"/>
          </a:xfrm>
          <a:prstGeom prst="rect">
            <a:avLst/>
          </a:prstGeom>
        </p:spPr>
        <p:txBody>
          <a:bodyPr/>
          <a:lstStyle>
            <a:lvl1pPr>
              <a:defRPr/>
            </a:lvl1pPr>
          </a:lstStyle>
          <a:p>
            <a:fld id="{3E188954-581E-45AA-9C51-4B2140537F6B}" type="slidenum">
              <a:rPr lang="en-US"/>
              <a:pPr/>
              <a:t>‹#›</a:t>
            </a:fld>
            <a:endParaRPr lang="en-US"/>
          </a:p>
        </p:txBody>
      </p:sp>
    </p:spTree>
    <p:extLst>
      <p:ext uri="{BB962C8B-B14F-4D97-AF65-F5344CB8AC3E}">
        <p14:creationId xmlns:p14="http://schemas.microsoft.com/office/powerpoint/2010/main" val="1506129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mper - Gray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a:t>Bumper Slide Title</a:t>
            </a:r>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Bumper Slide Subtitle</a:t>
            </a:r>
          </a:p>
        </p:txBody>
      </p:sp>
      <p:sp>
        <p:nvSpPr>
          <p:cNvPr id="5" name="Text Placeholder 22"/>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116220292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mper - White Image">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tx2"/>
                </a:solidFill>
              </a:defRPr>
            </a:lvl1pPr>
          </a:lstStyle>
          <a:p>
            <a:r>
              <a:rPr lang="en-US" dirty="0"/>
              <a:t>Bumper Slide Title</a:t>
            </a:r>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a:t> </a:t>
            </a:r>
          </a:p>
        </p:txBody>
      </p:sp>
    </p:spTree>
    <p:extLst>
      <p:ext uri="{BB962C8B-B14F-4D97-AF65-F5344CB8AC3E}">
        <p14:creationId xmlns:p14="http://schemas.microsoft.com/office/powerpoint/2010/main" val="2236577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8" Type="http://schemas.openxmlformats.org/officeDocument/2006/relationships/theme" Target="../theme/theme10.xml"/><Relationship Id="rId3" Type="http://schemas.openxmlformats.org/officeDocument/2006/relationships/slideLayout" Target="../slideLayouts/slideLayout46.xml"/><Relationship Id="rId7" Type="http://schemas.openxmlformats.org/officeDocument/2006/relationships/slideLayout" Target="../slideLayouts/slideLayout50.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5" Type="http://schemas.openxmlformats.org/officeDocument/2006/relationships/theme" Target="../theme/theme4.xml"/><Relationship Id="rId4" Type="http://schemas.openxmlformats.org/officeDocument/2006/relationships/slideLayout" Target="../slideLayouts/slideLayout11.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6.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_rels/slideMaster7.xml.rels><?xml version="1.0" encoding="UTF-8" standalone="yes"?>
<Relationships xmlns="http://schemas.openxmlformats.org/package/2006/relationships"><Relationship Id="rId8" Type="http://schemas.openxmlformats.org/officeDocument/2006/relationships/theme" Target="../theme/theme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8.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theme" Target="../theme/theme9.xml"/><Relationship Id="rId5" Type="http://schemas.openxmlformats.org/officeDocument/2006/relationships/slideLayout" Target="../slideLayouts/slideLayout43.xml"/><Relationship Id="rId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Tree>
    <p:extLst>
      <p:ext uri="{BB962C8B-B14F-4D97-AF65-F5344CB8AC3E}">
        <p14:creationId xmlns:p14="http://schemas.microsoft.com/office/powerpoint/2010/main" val="2129899487"/>
      </p:ext>
    </p:extLst>
  </p:cSld>
  <p:clrMap bg1="lt1" tx1="dk1" bg2="lt2" tx2="dk2" accent1="accent1" accent2="accent2" accent3="accent3" accent4="accent4" accent5="accent5" accent6="accent6" hlink="hlink" folHlink="folHlink"/>
  <p:sldLayoutIdLst>
    <p:sldLayoutId id="2147483734" r:id="rId1"/>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a:t>Headline</a:t>
            </a:r>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2697398"/>
      </p:ext>
    </p:extLst>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918297498"/>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414090378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743" r:id="rId3"/>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08752318"/>
      </p:ext>
    </p:extLst>
  </p:cSld>
  <p:clrMap bg1="lt1" tx1="dk1" bg2="lt2" tx2="dk2" accent1="accent1" accent2="accent2" accent3="accent3" accent4="accent4" accent5="accent5" accent6="accent6" hlink="hlink" folHlink="folHlink"/>
  <p:sldLayoutIdLst>
    <p:sldLayoutId id="2147483666" r:id="rId1"/>
    <p:sldLayoutId id="2147483669" r:id="rId2"/>
    <p:sldLayoutId id="2147483667" r:id="rId3"/>
    <p:sldLayoutId id="2147483668" r:id="rId4"/>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44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04039"/>
            <a:ext cx="7886700" cy="768730"/>
          </a:xfrm>
          <a:prstGeom prst="rect">
            <a:avLst/>
          </a:prstGeom>
        </p:spPr>
        <p:txBody>
          <a:bodyPr vert="horz" lIns="91440" tIns="45720" rIns="91440" bIns="45720" rtlCol="0" anchor="ctr">
            <a:normAutofit/>
          </a:bodyPr>
          <a:lstStyle/>
          <a:p>
            <a:r>
              <a:rPr lang="en-US" dirty="0"/>
              <a:t>Section Head</a:t>
            </a:r>
          </a:p>
        </p:txBody>
      </p:sp>
      <p:sp>
        <p:nvSpPr>
          <p:cNvPr id="3" name="Text Placeholder 2"/>
          <p:cNvSpPr>
            <a:spLocks noGrp="1"/>
          </p:cNvSpPr>
          <p:nvPr>
            <p:ph type="body" idx="1"/>
          </p:nvPr>
        </p:nvSpPr>
        <p:spPr>
          <a:xfrm>
            <a:off x="628650" y="1572769"/>
            <a:ext cx="7886700" cy="917575"/>
          </a:xfrm>
          <a:prstGeom prst="rect">
            <a:avLst/>
          </a:prstGeom>
        </p:spPr>
        <p:txBody>
          <a:bodyPr vert="horz" lIns="91440" tIns="45720" rIns="91440" bIns="45720" rtlCol="0">
            <a:normAutofit/>
          </a:bodyPr>
          <a:lstStyle/>
          <a:p>
            <a:pPr lvl="0"/>
            <a:r>
              <a:rPr lang="en-US" dirty="0"/>
              <a:t>Section Subhead</a:t>
            </a:r>
          </a:p>
        </p:txBody>
      </p:sp>
      <p:sp>
        <p:nvSpPr>
          <p:cNvPr id="5" name="Footer Placeholder 4"/>
          <p:cNvSpPr>
            <a:spLocks noGrp="1"/>
          </p:cNvSpPr>
          <p:nvPr>
            <p:ph type="ftr" sz="quarter" idx="3"/>
          </p:nvPr>
        </p:nvSpPr>
        <p:spPr>
          <a:xfrm>
            <a:off x="1537734" y="6217920"/>
            <a:ext cx="374827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a:t>DATE / TITLE</a:t>
            </a:r>
          </a:p>
        </p:txBody>
      </p:sp>
      <p:sp>
        <p:nvSpPr>
          <p:cNvPr id="6" name="Slide Number Placeholder 5"/>
          <p:cNvSpPr>
            <a:spLocks noGrp="1"/>
          </p:cNvSpPr>
          <p:nvPr>
            <p:ph type="sldNum" sz="quarter" idx="4"/>
          </p:nvPr>
        </p:nvSpPr>
        <p:spPr>
          <a:xfrm>
            <a:off x="457200" y="6217920"/>
            <a:ext cx="566167" cy="365125"/>
          </a:xfrm>
          <a:prstGeom prst="rect">
            <a:avLst/>
          </a:prstGeom>
        </p:spPr>
        <p:txBody>
          <a:bodyPr vert="horz" lIns="91440" tIns="45720" rIns="91440" bIns="45720" rtlCol="0" anchor="ctr"/>
          <a:lstStyle>
            <a:lvl1pPr algn="r">
              <a:defRPr sz="1600">
                <a:solidFill>
                  <a:srgbClr val="666666"/>
                </a:solidFill>
              </a:defRPr>
            </a:lvl1pPr>
          </a:lstStyle>
          <a:p>
            <a:fld id="{BF6D30ED-1F8A-41DD-9284-B7BE1E179D97}" type="slidenum">
              <a:rPr lang="en-US" smtClean="0"/>
              <a:pPr/>
              <a:t>‹#›</a:t>
            </a:fld>
            <a:endParaRPr lang="en-US" dirty="0"/>
          </a:p>
        </p:txBody>
      </p:sp>
    </p:spTree>
    <p:extLst>
      <p:ext uri="{BB962C8B-B14F-4D97-AF65-F5344CB8AC3E}">
        <p14:creationId xmlns:p14="http://schemas.microsoft.com/office/powerpoint/2010/main" val="674051887"/>
      </p:ext>
    </p:extLst>
  </p:cSld>
  <p:clrMap bg1="lt1" tx1="dk1" bg2="lt2" tx2="dk2" accent1="accent1" accent2="accent2" accent3="accent3" accent4="accent4" accent5="accent5" accent6="accent6" hlink="hlink" folHlink="folHlink"/>
  <p:sldLayoutIdLst>
    <p:sldLayoutId id="2147483670" r:id="rId1"/>
    <p:sldLayoutId id="2147483672" r:id="rId2"/>
    <p:sldLayoutId id="2147483673" r:id="rId3"/>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6000" kern="1200">
          <a:solidFill>
            <a:srgbClr val="666666"/>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4400" kern="1200">
          <a:solidFill>
            <a:schemeClr val="tx2"/>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2"/>
          </a:solidFill>
          <a:latin typeface="+mn-lt"/>
          <a:ea typeface="+mn-ea"/>
          <a:cs typeface="+mn-cs"/>
        </a:defRPr>
      </a:lvl2pPr>
      <a:lvl3pPr marL="914400" indent="0" algn="l" defTabSz="914400" rtl="0" eaLnBrk="1" latinLnBrk="0" hangingPunct="1">
        <a:lnSpc>
          <a:spcPct val="90000"/>
        </a:lnSpc>
        <a:spcBef>
          <a:spcPts val="500"/>
        </a:spcBef>
        <a:buFontTx/>
        <a:buNone/>
        <a:defRPr sz="2000" kern="1200">
          <a:solidFill>
            <a:schemeClr val="tx2"/>
          </a:solidFill>
          <a:latin typeface="+mn-lt"/>
          <a:ea typeface="+mn-ea"/>
          <a:cs typeface="+mn-cs"/>
        </a:defRPr>
      </a:lvl3pPr>
      <a:lvl4pPr marL="13716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4pPr>
      <a:lvl5pPr marL="18288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a:t>Headline</a:t>
            </a:r>
          </a:p>
        </p:txBody>
      </p:sp>
      <p:sp>
        <p:nvSpPr>
          <p:cNvPr id="5"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a:t>DATE / TITLE</a:t>
            </a:r>
          </a:p>
        </p:txBody>
      </p:sp>
      <p:sp>
        <p:nvSpPr>
          <p:cNvPr id="6" name="Slide Number Placeholder 5"/>
          <p:cNvSpPr>
            <a:spLocks noGrp="1"/>
          </p:cNvSpPr>
          <p:nvPr>
            <p:ph type="sldNum" sz="quarter" idx="4"/>
          </p:nvPr>
        </p:nvSpPr>
        <p:spPr>
          <a:xfrm>
            <a:off x="457200" y="6217920"/>
            <a:ext cx="566166"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BF6D30ED-1F8A-41DD-9284-B7BE1E179D97}" type="slidenum">
              <a:rPr lang="en-US" smtClean="0"/>
              <a:pPr/>
              <a:t>‹#›</a:t>
            </a:fld>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3385696"/>
      </p:ext>
    </p:extLst>
  </p:cSld>
  <p:clrMap bg1="lt1" tx1="dk1" bg2="lt2" tx2="dk2" accent1="accent1" accent2="accent2" accent3="accent3" accent4="accent4" accent5="accent5" accent6="accent6" hlink="hlink" folHlink="folHlink"/>
  <p:sldLayoutIdLst>
    <p:sldLayoutId id="2147483675" r:id="rId1"/>
    <p:sldLayoutId id="2147483678" r:id="rId2"/>
    <p:sldLayoutId id="2147483676" r:id="rId3"/>
    <p:sldLayoutId id="2147483679" r:id="rId4"/>
    <p:sldLayoutId id="2147483677" r:id="rId5"/>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4800" kern="1200">
          <a:solidFill>
            <a:schemeClr val="tx2"/>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rgbClr val="666666"/>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rgbClr val="666666"/>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rgbClr val="666666"/>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rgbClr val="666666"/>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rgbClr val="666666"/>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a:t>Headline</a:t>
            </a:r>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05015777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741" r:id="rId6"/>
    <p:sldLayoutId id="2147483745" r:id="rId7"/>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475523418"/>
      </p:ext>
    </p:extLst>
  </p:cSld>
  <p:clrMap bg1="lt1" tx1="dk1" bg2="lt2" tx2="dk2" accent1="accent1" accent2="accent2" accent3="accent3" accent4="accent4" accent5="accent5" accent6="accent6" hlink="hlink" folHlink="folHlink"/>
  <p:sldLayoutIdLst>
    <p:sldLayoutId id="2147483688" r:id="rId1"/>
    <p:sldLayoutId id="2147483687" r:id="rId2"/>
    <p:sldLayoutId id="2147483690" r:id="rId3"/>
    <p:sldLayoutId id="2147483689" r:id="rId4"/>
    <p:sldLayoutId id="2147483691" r:id="rId5"/>
    <p:sldLayoutId id="2147483692" r:id="rId6"/>
    <p:sldLayoutId id="2147483694" r:id="rId7"/>
    <p:sldLayoutId id="2147483693" r:id="rId8"/>
    <p:sldLayoutId id="2147483695" r:id="rId9"/>
    <p:sldLayoutId id="2147483696" r:id="rId10"/>
    <p:sldLayoutId id="2147483697" r:id="rId11"/>
    <p:sldLayoutId id="2147483698" r:id="rId12"/>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4000" kern="1200">
          <a:solidFill>
            <a:schemeClr val="bg1"/>
          </a:solidFill>
          <a:latin typeface="Helvetica Neue"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2128" y="0"/>
            <a:ext cx="8924795" cy="497305"/>
          </a:xfrm>
          <a:prstGeom prst="rect">
            <a:avLst/>
          </a:prstGeom>
        </p:spPr>
        <p:txBody>
          <a:bodyPr vert="horz" lIns="91440" tIns="45720" rIns="91440" bIns="45720" rtlCol="0" anchor="ctr">
            <a:normAutofit/>
          </a:bodyPr>
          <a:lstStyle/>
          <a:p>
            <a:r>
              <a:rPr lang="en-US" dirty="0"/>
              <a:t>Click to edit Master title style</a:t>
            </a:r>
          </a:p>
        </p:txBody>
      </p:sp>
      <p:sp>
        <p:nvSpPr>
          <p:cNvPr id="6" name="Slide Number Placeholder 5"/>
          <p:cNvSpPr>
            <a:spLocks noGrp="1"/>
          </p:cNvSpPr>
          <p:nvPr>
            <p:ph type="sldNum" sz="quarter" idx="4"/>
          </p:nvPr>
        </p:nvSpPr>
        <p:spPr>
          <a:xfrm>
            <a:off x="457200" y="6217920"/>
            <a:ext cx="512523"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4B8D3C05-9755-44A2-BF3D-BE7863C1555B}" type="slidenum">
              <a:rPr lang="en-US" smtClean="0"/>
              <a:pPr/>
              <a:t>‹#›</a:t>
            </a:fld>
            <a:endParaRPr lang="en-US" dirty="0"/>
          </a:p>
        </p:txBody>
      </p:sp>
      <p:sp>
        <p:nvSpPr>
          <p:cNvPr id="4"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a:t>DATE / TITLE</a:t>
            </a:r>
          </a:p>
        </p:txBody>
      </p:sp>
    </p:spTree>
    <p:extLst>
      <p:ext uri="{BB962C8B-B14F-4D97-AF65-F5344CB8AC3E}">
        <p14:creationId xmlns:p14="http://schemas.microsoft.com/office/powerpoint/2010/main" val="3013349584"/>
      </p:ext>
    </p:extLst>
  </p:cSld>
  <p:clrMap bg1="lt1" tx1="dk1" bg2="lt2" tx2="dk2" accent1="accent1" accent2="accent2" accent3="accent3" accent4="accent4" accent5="accent5" accent6="accent6" hlink="hlink" folHlink="folHlink"/>
  <p:sldLayoutIdLst>
    <p:sldLayoutId id="2147483700" r:id="rId1"/>
    <p:sldLayoutId id="2147483720" r:id="rId2"/>
    <p:sldLayoutId id="2147483702" r:id="rId3"/>
    <p:sldLayoutId id="2147483703" r:id="rId4"/>
    <p:sldLayoutId id="2147483704" r:id="rId5"/>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xStyles>
    <p:titleStyle>
      <a:lvl1pPr algn="l" defTabSz="914400" rtl="0" eaLnBrk="1" latinLnBrk="0" hangingPunct="1">
        <a:lnSpc>
          <a:spcPct val="90000"/>
        </a:lnSpc>
        <a:spcBef>
          <a:spcPct val="0"/>
        </a:spcBef>
        <a:buNone/>
        <a:defRPr sz="2000" kern="1200">
          <a:solidFill>
            <a:schemeClr val="bg1"/>
          </a:solidFill>
          <a:latin typeface="SJSU Spartan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hyperlink" Target="Electrical%20Engineering%20History_Class%209_Spring%202018.mp4" TargetMode="Externa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3" Type="http://schemas.openxmlformats.org/officeDocument/2006/relationships/hyperlink" Target="https://engineering.sjsu.edu/our-college/events/silicon-valley-leaders-symposium" TargetMode="External"/><Relationship Id="rId2" Type="http://schemas.openxmlformats.org/officeDocument/2006/relationships/image" Target="../media/image16.png"/><Relationship Id="rId1" Type="http://schemas.openxmlformats.org/officeDocument/2006/relationships/slideLayout" Target="../slideLayouts/slideLayout49.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EE 295</a:t>
            </a:r>
          </a:p>
        </p:txBody>
      </p:sp>
      <p:sp>
        <p:nvSpPr>
          <p:cNvPr id="3" name="Text Placeholder 2"/>
          <p:cNvSpPr>
            <a:spLocks noGrp="1"/>
          </p:cNvSpPr>
          <p:nvPr>
            <p:ph type="body" sz="quarter" idx="10"/>
          </p:nvPr>
        </p:nvSpPr>
        <p:spPr/>
        <p:txBody>
          <a:bodyPr>
            <a:normAutofit fontScale="92500"/>
          </a:bodyPr>
          <a:lstStyle/>
          <a:p>
            <a:r>
              <a:rPr lang="en-US" dirty="0" err="1"/>
              <a:t>TechWriting</a:t>
            </a:r>
            <a:r>
              <a:rPr lang="en-US" dirty="0"/>
              <a:t>-Engineering Ethics</a:t>
            </a:r>
          </a:p>
        </p:txBody>
      </p:sp>
      <p:sp>
        <p:nvSpPr>
          <p:cNvPr id="4" name="Text Placeholder 3"/>
          <p:cNvSpPr>
            <a:spLocks noGrp="1"/>
          </p:cNvSpPr>
          <p:nvPr>
            <p:ph type="body" sz="quarter" idx="11"/>
          </p:nvPr>
        </p:nvSpPr>
        <p:spPr/>
        <p:txBody>
          <a:bodyPr/>
          <a:lstStyle/>
          <a:p>
            <a:r>
              <a:rPr lang="en-US" dirty="0"/>
              <a:t>Sep 19, 2019</a:t>
            </a:r>
          </a:p>
        </p:txBody>
      </p:sp>
      <p:sp>
        <p:nvSpPr>
          <p:cNvPr id="5" name="Text Placeholder 4"/>
          <p:cNvSpPr>
            <a:spLocks noGrp="1"/>
          </p:cNvSpPr>
          <p:nvPr>
            <p:ph type="body" sz="quarter" idx="12"/>
          </p:nvPr>
        </p:nvSpPr>
        <p:spPr/>
        <p:txBody>
          <a:bodyPr/>
          <a:lstStyle/>
          <a:p>
            <a:r>
              <a:rPr lang="en-US" dirty="0"/>
              <a:t>Room E339</a:t>
            </a:r>
          </a:p>
        </p:txBody>
      </p:sp>
      <p:sp>
        <p:nvSpPr>
          <p:cNvPr id="6" name="Text Placeholder 5"/>
          <p:cNvSpPr>
            <a:spLocks noGrp="1"/>
          </p:cNvSpPr>
          <p:nvPr>
            <p:ph type="body" sz="quarter" idx="13"/>
          </p:nvPr>
        </p:nvSpPr>
        <p:spPr/>
        <p:txBody>
          <a:bodyPr>
            <a:normAutofit fontScale="92500" lnSpcReduction="20000"/>
          </a:bodyPr>
          <a:lstStyle/>
          <a:p>
            <a:r>
              <a:rPr lang="en-US" dirty="0"/>
              <a:t>Tom Wrappe</a:t>
            </a:r>
          </a:p>
        </p:txBody>
      </p:sp>
      <p:sp>
        <p:nvSpPr>
          <p:cNvPr id="7" name="Text Placeholder 6"/>
          <p:cNvSpPr>
            <a:spLocks noGrp="1"/>
          </p:cNvSpPr>
          <p:nvPr>
            <p:ph type="body" sz="quarter" idx="14"/>
          </p:nvPr>
        </p:nvSpPr>
        <p:spPr/>
        <p:txBody>
          <a:bodyPr/>
          <a:lstStyle/>
          <a:p>
            <a:r>
              <a:rPr lang="en-US" dirty="0"/>
              <a:t>EE Lecturer</a:t>
            </a:r>
          </a:p>
        </p:txBody>
      </p:sp>
      <p:sp>
        <p:nvSpPr>
          <p:cNvPr id="8" name="Text Placeholder 7"/>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337268653"/>
      </p:ext>
    </p:extLst>
  </p:cSld>
  <p:clrMapOvr>
    <a:masterClrMapping/>
  </p:clrMapOvr>
  <mc:AlternateContent xmlns:mc="http://schemas.openxmlformats.org/markup-compatibility/2006" xmlns:p14="http://schemas.microsoft.com/office/powerpoint/2010/main">
    <mc:Choice Requires="p14">
      <p:transition spd="slow" p14:dur="2000" advClick="0" advTm="12178"/>
    </mc:Choice>
    <mc:Fallback xmlns="">
      <p:transition spd="slow" advClick="0" advTm="1217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Video: </a:t>
            </a:r>
            <a:r>
              <a:rPr lang="en-US" dirty="0">
                <a:hlinkClick r:id="rId2" action="ppaction://hlinkfile"/>
              </a:rPr>
              <a:t>Electrical Engineering</a:t>
            </a:r>
            <a:endParaRPr lang="en-US" dirty="0"/>
          </a:p>
        </p:txBody>
      </p:sp>
    </p:spTree>
    <p:extLst>
      <p:ext uri="{BB962C8B-B14F-4D97-AF65-F5344CB8AC3E}">
        <p14:creationId xmlns:p14="http://schemas.microsoft.com/office/powerpoint/2010/main" val="135525711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64" y="152283"/>
            <a:ext cx="8940799" cy="64072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6846312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527" y="0"/>
            <a:ext cx="8145895" cy="886159"/>
          </a:xfrm>
        </p:spPr>
        <p:txBody>
          <a:bodyPr>
            <a:normAutofit fontScale="90000"/>
          </a:bodyPr>
          <a:lstStyle/>
          <a:p>
            <a:r>
              <a:rPr lang="en-US" dirty="0"/>
              <a:t>Tech Description: </a:t>
            </a:r>
            <a:r>
              <a:rPr lang="en-US" dirty="0" err="1"/>
              <a:t>Blockchain</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219149581"/>
              </p:ext>
            </p:extLst>
          </p:nvPr>
        </p:nvGraphicFramePr>
        <p:xfrm>
          <a:off x="738911" y="1517074"/>
          <a:ext cx="7592290" cy="4130040"/>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20000"/>
                    </a:ext>
                  </a:extLst>
                </a:gridCol>
                <a:gridCol w="4544290">
                  <a:extLst>
                    <a:ext uri="{9D8B030D-6E8A-4147-A177-3AD203B41FA5}">
                      <a16:colId xmlns:a16="http://schemas.microsoft.com/office/drawing/2014/main" val="20001"/>
                    </a:ext>
                  </a:extLst>
                </a:gridCol>
              </a:tblGrid>
              <a:tr h="370840">
                <a:tc>
                  <a:txBody>
                    <a:bodyPr/>
                    <a:lstStyle/>
                    <a:p>
                      <a:r>
                        <a:rPr lang="en-US" dirty="0"/>
                        <a:t>General Tech Description</a:t>
                      </a:r>
                    </a:p>
                  </a:txBody>
                  <a:tcPr/>
                </a:tc>
                <a:tc>
                  <a:txBody>
                    <a:bodyPr/>
                    <a:lstStyle/>
                    <a:p>
                      <a:r>
                        <a:rPr lang="en-US" baseline="0" dirty="0" err="1"/>
                        <a:t>Blockchain</a:t>
                      </a:r>
                      <a:r>
                        <a:rPr lang="en-US" baseline="0" dirty="0"/>
                        <a:t> Related Items</a:t>
                      </a:r>
                      <a:endParaRPr lang="en-US" dirty="0"/>
                    </a:p>
                  </a:txBody>
                  <a:tcPr/>
                </a:tc>
                <a:extLst>
                  <a:ext uri="{0D108BD9-81ED-4DB2-BD59-A6C34878D82A}">
                    <a16:rowId xmlns:a16="http://schemas.microsoft.com/office/drawing/2014/main" val="10000"/>
                  </a:ext>
                </a:extLst>
              </a:tr>
              <a:tr h="370840">
                <a:tc>
                  <a:txBody>
                    <a:bodyPr/>
                    <a:lstStyle/>
                    <a:p>
                      <a:r>
                        <a:rPr lang="en-US" dirty="0"/>
                        <a:t>Intro</a:t>
                      </a:r>
                    </a:p>
                    <a:p>
                      <a:r>
                        <a:rPr lang="en-US" dirty="0"/>
                        <a:t>-Specific object</a:t>
                      </a:r>
                    </a:p>
                    <a:p>
                      <a:r>
                        <a:rPr lang="en-US" dirty="0"/>
                        <a:t>-Quick background</a:t>
                      </a:r>
                    </a:p>
                    <a:p>
                      <a:r>
                        <a:rPr lang="en-US" dirty="0"/>
                        <a:t>-General description of function, cause, effect</a:t>
                      </a:r>
                    </a:p>
                    <a:p>
                      <a:r>
                        <a:rPr lang="en-US" dirty="0"/>
                        <a:t>-Overview of</a:t>
                      </a:r>
                      <a:r>
                        <a:rPr lang="en-US" baseline="0" dirty="0"/>
                        <a:t> the contents</a:t>
                      </a:r>
                      <a:endParaRPr lang="en-US" dirty="0"/>
                    </a:p>
                  </a:txBody>
                  <a:tcPr/>
                </a:tc>
                <a:tc>
                  <a:txBody>
                    <a:bodyPr/>
                    <a:lstStyle/>
                    <a:p>
                      <a:r>
                        <a:rPr lang="en-US" dirty="0" err="1"/>
                        <a:t>Blockchain</a:t>
                      </a:r>
                      <a:r>
                        <a:rPr lang="en-US" dirty="0"/>
                        <a:t> is a secure ledger technology that provides foundation</a:t>
                      </a:r>
                      <a:r>
                        <a:rPr lang="en-US" baseline="0" dirty="0"/>
                        <a:t> for multiple advanced services </a:t>
                      </a:r>
                    </a:p>
                    <a:p>
                      <a:endParaRPr lang="en-US" dirty="0"/>
                    </a:p>
                  </a:txBody>
                  <a:tcPr/>
                </a:tc>
                <a:extLst>
                  <a:ext uri="{0D108BD9-81ED-4DB2-BD59-A6C34878D82A}">
                    <a16:rowId xmlns:a16="http://schemas.microsoft.com/office/drawing/2014/main" val="10001"/>
                  </a:ext>
                </a:extLst>
              </a:tr>
              <a:tr h="370840">
                <a:tc>
                  <a:txBody>
                    <a:bodyPr/>
                    <a:lstStyle/>
                    <a:p>
                      <a:r>
                        <a:rPr lang="en-US" dirty="0"/>
                        <a:t>Background</a:t>
                      </a:r>
                    </a:p>
                  </a:txBody>
                  <a:tcPr/>
                </a:tc>
                <a:tc>
                  <a:txBody>
                    <a:bodyPr/>
                    <a:lstStyle/>
                    <a:p>
                      <a:endParaRPr lang="en-US"/>
                    </a:p>
                  </a:txBody>
                  <a:tcPr/>
                </a:tc>
                <a:extLst>
                  <a:ext uri="{0D108BD9-81ED-4DB2-BD59-A6C34878D82A}">
                    <a16:rowId xmlns:a16="http://schemas.microsoft.com/office/drawing/2014/main" val="10002"/>
                  </a:ext>
                </a:extLst>
              </a:tr>
              <a:tr h="370840">
                <a:tc>
                  <a:txBody>
                    <a:bodyPr/>
                    <a:lstStyle/>
                    <a:p>
                      <a:r>
                        <a:rPr lang="en-US" dirty="0"/>
                        <a:t>Discussion of parts/characteristics</a:t>
                      </a:r>
                    </a:p>
                  </a:txBody>
                  <a:tcPr/>
                </a:tc>
                <a:tc>
                  <a:txBody>
                    <a:bodyPr/>
                    <a:lstStyle/>
                    <a:p>
                      <a:endParaRPr lang="en-US"/>
                    </a:p>
                  </a:txBody>
                  <a:tcPr/>
                </a:tc>
                <a:extLst>
                  <a:ext uri="{0D108BD9-81ED-4DB2-BD59-A6C34878D82A}">
                    <a16:rowId xmlns:a16="http://schemas.microsoft.com/office/drawing/2014/main" val="10003"/>
                  </a:ext>
                </a:extLst>
              </a:tr>
              <a:tr h="370840">
                <a:tc>
                  <a:txBody>
                    <a:bodyPr/>
                    <a:lstStyle/>
                    <a:p>
                      <a:r>
                        <a:rPr lang="en-US" dirty="0"/>
                        <a:t>Discuss Related operation</a:t>
                      </a:r>
                    </a:p>
                  </a:txBody>
                  <a:tcPr/>
                </a:tc>
                <a:tc>
                  <a:txBody>
                    <a:bodyPr/>
                    <a:lstStyle/>
                    <a:p>
                      <a:endParaRPr lang="en-US" dirty="0"/>
                    </a:p>
                  </a:txBody>
                  <a:tcPr/>
                </a:tc>
                <a:extLst>
                  <a:ext uri="{0D108BD9-81ED-4DB2-BD59-A6C34878D82A}">
                    <a16:rowId xmlns:a16="http://schemas.microsoft.com/office/drawing/2014/main" val="10004"/>
                  </a:ext>
                </a:extLst>
              </a:tr>
              <a:tr h="370840">
                <a:tc>
                  <a:txBody>
                    <a:bodyPr/>
                    <a:lstStyle/>
                    <a:p>
                      <a:r>
                        <a:rPr lang="en-US" dirty="0"/>
                        <a:t>Conclusion </a:t>
                      </a:r>
                    </a:p>
                  </a:txBody>
                  <a:tcPr/>
                </a:tc>
                <a:tc>
                  <a:txBody>
                    <a:bodyPr/>
                    <a:lstStyle/>
                    <a:p>
                      <a:r>
                        <a:rPr lang="en-US" dirty="0" err="1"/>
                        <a:t>Blockchain</a:t>
                      </a:r>
                      <a:r>
                        <a:rPr lang="en-US" dirty="0"/>
                        <a:t> is a</a:t>
                      </a:r>
                      <a:r>
                        <a:rPr lang="en-US" baseline="0" dirty="0"/>
                        <a:t> technology that underlies safe and useful products</a:t>
                      </a:r>
                      <a:endParaRPr lang="en-US" dirty="0"/>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16046697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1380" y="248404"/>
            <a:ext cx="8922619" cy="886159"/>
          </a:xfrm>
        </p:spPr>
        <p:txBody>
          <a:bodyPr>
            <a:normAutofit fontScale="90000"/>
          </a:bodyPr>
          <a:lstStyle/>
          <a:p>
            <a:pPr algn="ctr"/>
            <a:r>
              <a:rPr lang="en-US" dirty="0"/>
              <a:t>Writing Insight for </a:t>
            </a:r>
            <a:r>
              <a:rPr lang="en-US" dirty="0" err="1"/>
              <a:t>Blockchain</a:t>
            </a:r>
            <a:r>
              <a:rPr lang="en-US" dirty="0"/>
              <a:t>: Avoid the Offenders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714636448"/>
              </p:ext>
            </p:extLst>
          </p:nvPr>
        </p:nvGraphicFramePr>
        <p:xfrm>
          <a:off x="149301" y="1357715"/>
          <a:ext cx="8780318" cy="4363720"/>
        </p:xfrm>
        <a:graphic>
          <a:graphicData uri="http://schemas.openxmlformats.org/drawingml/2006/table">
            <a:tbl>
              <a:tblPr firstRow="1" bandRow="1">
                <a:tableStyleId>{5C22544A-7EE6-4342-B048-85BDC9FD1C3A}</a:tableStyleId>
              </a:tblPr>
              <a:tblGrid>
                <a:gridCol w="701920">
                  <a:extLst>
                    <a:ext uri="{9D8B030D-6E8A-4147-A177-3AD203B41FA5}">
                      <a16:colId xmlns:a16="http://schemas.microsoft.com/office/drawing/2014/main" val="20000"/>
                    </a:ext>
                  </a:extLst>
                </a:gridCol>
                <a:gridCol w="1469780">
                  <a:extLst>
                    <a:ext uri="{9D8B030D-6E8A-4147-A177-3AD203B41FA5}">
                      <a16:colId xmlns:a16="http://schemas.microsoft.com/office/drawing/2014/main" val="20001"/>
                    </a:ext>
                  </a:extLst>
                </a:gridCol>
                <a:gridCol w="1711985">
                  <a:extLst>
                    <a:ext uri="{9D8B030D-6E8A-4147-A177-3AD203B41FA5}">
                      <a16:colId xmlns:a16="http://schemas.microsoft.com/office/drawing/2014/main" val="20002"/>
                    </a:ext>
                  </a:extLst>
                </a:gridCol>
                <a:gridCol w="2079056">
                  <a:extLst>
                    <a:ext uri="{9D8B030D-6E8A-4147-A177-3AD203B41FA5}">
                      <a16:colId xmlns:a16="http://schemas.microsoft.com/office/drawing/2014/main" val="20003"/>
                    </a:ext>
                  </a:extLst>
                </a:gridCol>
                <a:gridCol w="2817577">
                  <a:extLst>
                    <a:ext uri="{9D8B030D-6E8A-4147-A177-3AD203B41FA5}">
                      <a16:colId xmlns:a16="http://schemas.microsoft.com/office/drawing/2014/main" val="20004"/>
                    </a:ext>
                  </a:extLst>
                </a:gridCol>
              </a:tblGrid>
              <a:tr h="370840">
                <a:tc>
                  <a:txBody>
                    <a:bodyPr/>
                    <a:lstStyle/>
                    <a:p>
                      <a:r>
                        <a:rPr lang="en-US" dirty="0"/>
                        <a:t>Rank</a:t>
                      </a:r>
                    </a:p>
                  </a:txBody>
                  <a:tcPr/>
                </a:tc>
                <a:tc>
                  <a:txBody>
                    <a:bodyPr/>
                    <a:lstStyle/>
                    <a:p>
                      <a:r>
                        <a:rPr lang="en-US" dirty="0"/>
                        <a:t>Issue</a:t>
                      </a:r>
                    </a:p>
                  </a:txBody>
                  <a:tcPr/>
                </a:tc>
                <a:tc>
                  <a:txBody>
                    <a:bodyPr/>
                    <a:lstStyle/>
                    <a:p>
                      <a:r>
                        <a:rPr lang="en-US" dirty="0"/>
                        <a:t>Description</a:t>
                      </a:r>
                      <a:r>
                        <a:rPr lang="en-US" baseline="0" dirty="0"/>
                        <a:t> </a:t>
                      </a:r>
                      <a:endParaRPr lang="en-US" dirty="0"/>
                    </a:p>
                  </a:txBody>
                  <a:tcPr/>
                </a:tc>
                <a:tc>
                  <a:txBody>
                    <a:bodyPr/>
                    <a:lstStyle/>
                    <a:p>
                      <a:r>
                        <a:rPr lang="en-US" dirty="0"/>
                        <a:t>Example</a:t>
                      </a:r>
                    </a:p>
                  </a:txBody>
                  <a:tcPr/>
                </a:tc>
                <a:tc>
                  <a:txBody>
                    <a:bodyPr/>
                    <a:lstStyle/>
                    <a:p>
                      <a:r>
                        <a:rPr lang="en-US" dirty="0"/>
                        <a:t>Action </a:t>
                      </a:r>
                    </a:p>
                  </a:txBody>
                  <a:tcPr/>
                </a:tc>
                <a:extLst>
                  <a:ext uri="{0D108BD9-81ED-4DB2-BD59-A6C34878D82A}">
                    <a16:rowId xmlns:a16="http://schemas.microsoft.com/office/drawing/2014/main" val="10000"/>
                  </a:ext>
                </a:extLst>
              </a:tr>
              <a:tr h="370840">
                <a:tc>
                  <a:txBody>
                    <a:bodyPr/>
                    <a:lstStyle/>
                    <a:p>
                      <a:r>
                        <a:rPr lang="en-US" dirty="0"/>
                        <a:t>1</a:t>
                      </a:r>
                    </a:p>
                  </a:txBody>
                  <a:tcPr/>
                </a:tc>
                <a:tc>
                  <a:txBody>
                    <a:bodyPr/>
                    <a:lstStyle/>
                    <a:p>
                      <a:r>
                        <a:rPr lang="en-US" dirty="0"/>
                        <a:t>Filler</a:t>
                      </a:r>
                    </a:p>
                  </a:txBody>
                  <a:tcPr/>
                </a:tc>
                <a:tc>
                  <a:txBody>
                    <a:bodyPr/>
                    <a:lstStyle/>
                    <a:p>
                      <a:r>
                        <a:rPr lang="en-US" sz="1400" dirty="0"/>
                        <a:t>Interesting, but distracting narrative beyond the</a:t>
                      </a:r>
                      <a:r>
                        <a:rPr lang="en-US" sz="1400" baseline="0" dirty="0"/>
                        <a:t> focus of the exercise</a:t>
                      </a:r>
                      <a:endParaRPr lang="en-US" sz="1400" dirty="0"/>
                    </a:p>
                  </a:txBody>
                  <a:tcPr/>
                </a:tc>
                <a:tc>
                  <a:txBody>
                    <a:bodyPr/>
                    <a:lstStyle/>
                    <a:p>
                      <a:r>
                        <a:rPr lang="en-US" sz="1400" dirty="0"/>
                        <a:t>-Peripheral Historic facts</a:t>
                      </a:r>
                    </a:p>
                    <a:p>
                      <a:r>
                        <a:rPr lang="en-US" sz="1400" dirty="0"/>
                        <a:t>-Focus</a:t>
                      </a:r>
                      <a:r>
                        <a:rPr lang="en-US" sz="1400" baseline="0" dirty="0"/>
                        <a:t> on applications when </a:t>
                      </a:r>
                      <a:r>
                        <a:rPr lang="en-US" sz="1400" baseline="0" dirty="0">
                          <a:solidFill>
                            <a:srgbClr val="FF0000"/>
                          </a:solidFill>
                        </a:rPr>
                        <a:t>description is the assignment</a:t>
                      </a:r>
                      <a:endParaRPr lang="en-US" sz="1400" dirty="0">
                        <a:solidFill>
                          <a:srgbClr val="FF0000"/>
                        </a:solidFill>
                      </a:endParaRPr>
                    </a:p>
                  </a:txBody>
                  <a:tcPr/>
                </a:tc>
                <a:tc>
                  <a:txBody>
                    <a:bodyPr/>
                    <a:lstStyle/>
                    <a:p>
                      <a:r>
                        <a:rPr lang="en-US" sz="1400" dirty="0"/>
                        <a:t>-</a:t>
                      </a:r>
                      <a:r>
                        <a:rPr lang="en-US" sz="1400" dirty="0">
                          <a:solidFill>
                            <a:srgbClr val="FF0000"/>
                          </a:solidFill>
                        </a:rPr>
                        <a:t>Focus on the purpose of the document</a:t>
                      </a:r>
                      <a:r>
                        <a:rPr lang="en-US" sz="1400" baseline="0" dirty="0"/>
                        <a:t> and limit filler to a transition role either for the beginning or between elements</a:t>
                      </a:r>
                      <a:endParaRPr lang="en-US" sz="1400" dirty="0"/>
                    </a:p>
                  </a:txBody>
                  <a:tcPr/>
                </a:tc>
                <a:extLst>
                  <a:ext uri="{0D108BD9-81ED-4DB2-BD59-A6C34878D82A}">
                    <a16:rowId xmlns:a16="http://schemas.microsoft.com/office/drawing/2014/main" val="10001"/>
                  </a:ext>
                </a:extLst>
              </a:tr>
              <a:tr h="370840">
                <a:tc>
                  <a:txBody>
                    <a:bodyPr/>
                    <a:lstStyle/>
                    <a:p>
                      <a:r>
                        <a:rPr lang="en-US" dirty="0"/>
                        <a:t>2</a:t>
                      </a:r>
                    </a:p>
                  </a:txBody>
                  <a:tcPr/>
                </a:tc>
                <a:tc>
                  <a:txBody>
                    <a:bodyPr/>
                    <a:lstStyle/>
                    <a:p>
                      <a:r>
                        <a:rPr lang="en-US" dirty="0"/>
                        <a:t>Passive Voice</a:t>
                      </a:r>
                    </a:p>
                  </a:txBody>
                  <a:tcPr/>
                </a:tc>
                <a:tc>
                  <a:txBody>
                    <a:bodyPr/>
                    <a:lstStyle/>
                    <a:p>
                      <a:r>
                        <a:rPr lang="en-US" sz="1400" dirty="0"/>
                        <a:t>-non active statements</a:t>
                      </a:r>
                    </a:p>
                  </a:txBody>
                  <a:tcPr/>
                </a:tc>
                <a:tc>
                  <a:txBody>
                    <a:bodyPr/>
                    <a:lstStyle/>
                    <a:p>
                      <a:r>
                        <a:rPr lang="en-US" sz="1400" b="0" dirty="0"/>
                        <a:t>-”</a:t>
                      </a:r>
                      <a:r>
                        <a:rPr lang="en-US" sz="1400" b="0" dirty="0" err="1"/>
                        <a:t>Blockchain</a:t>
                      </a:r>
                      <a:r>
                        <a:rPr lang="en-US" sz="1400" b="0" baseline="0" dirty="0"/>
                        <a:t> was applied to Bitcoin by </a:t>
                      </a:r>
                      <a:r>
                        <a:rPr lang="en-US" sz="1400" b="0" i="0" kern="1200" dirty="0">
                          <a:solidFill>
                            <a:schemeClr val="dk1"/>
                          </a:solidFill>
                          <a:effectLst/>
                          <a:latin typeface="+mn-lt"/>
                          <a:ea typeface="+mn-ea"/>
                          <a:cs typeface="+mn-cs"/>
                        </a:rPr>
                        <a:t>Satoshi </a:t>
                      </a:r>
                      <a:r>
                        <a:rPr lang="en-US" sz="1400" b="0" i="0" kern="1200" dirty="0" err="1">
                          <a:solidFill>
                            <a:schemeClr val="dk1"/>
                          </a:solidFill>
                          <a:effectLst/>
                          <a:latin typeface="+mn-lt"/>
                          <a:ea typeface="+mn-ea"/>
                          <a:cs typeface="+mn-cs"/>
                        </a:rPr>
                        <a:t>Nakamoto</a:t>
                      </a:r>
                      <a:r>
                        <a:rPr lang="en-US" sz="1400" b="0" baseline="0" dirty="0"/>
                        <a:t>”</a:t>
                      </a:r>
                      <a:endParaRPr lang="en-US" sz="1400" b="0" dirty="0"/>
                    </a:p>
                  </a:txBody>
                  <a:tcPr/>
                </a:tc>
                <a:tc>
                  <a:txBody>
                    <a:bodyPr/>
                    <a:lstStyle/>
                    <a:p>
                      <a:r>
                        <a:rPr lang="en-US" sz="1400" dirty="0"/>
                        <a:t>-Review an</a:t>
                      </a:r>
                      <a:r>
                        <a:rPr lang="en-US" sz="1400" baseline="0" dirty="0"/>
                        <a:t>d convert all sentences to active “Satoshi </a:t>
                      </a:r>
                      <a:r>
                        <a:rPr lang="en-US" sz="1400" baseline="0" dirty="0" err="1"/>
                        <a:t>Nakamoto</a:t>
                      </a:r>
                      <a:r>
                        <a:rPr lang="en-US" sz="1400" baseline="0" dirty="0"/>
                        <a:t> wrote the Bitcoin whitepaper based on </a:t>
                      </a:r>
                      <a:r>
                        <a:rPr lang="en-US" sz="1400" baseline="0" dirty="0" err="1"/>
                        <a:t>Blockchain</a:t>
                      </a:r>
                      <a:r>
                        <a:rPr lang="en-US" sz="1400" baseline="0" dirty="0"/>
                        <a:t>.”</a:t>
                      </a:r>
                      <a:endParaRPr lang="en-US" sz="1400" dirty="0"/>
                    </a:p>
                  </a:txBody>
                  <a:tcPr/>
                </a:tc>
                <a:extLst>
                  <a:ext uri="{0D108BD9-81ED-4DB2-BD59-A6C34878D82A}">
                    <a16:rowId xmlns:a16="http://schemas.microsoft.com/office/drawing/2014/main" val="10002"/>
                  </a:ext>
                </a:extLst>
              </a:tr>
              <a:tr h="370840">
                <a:tc>
                  <a:txBody>
                    <a:bodyPr/>
                    <a:lstStyle/>
                    <a:p>
                      <a:r>
                        <a:rPr lang="en-US" dirty="0"/>
                        <a:t>3</a:t>
                      </a:r>
                    </a:p>
                  </a:txBody>
                  <a:tcPr/>
                </a:tc>
                <a:tc>
                  <a:txBody>
                    <a:bodyPr/>
                    <a:lstStyle/>
                    <a:p>
                      <a:r>
                        <a:rPr lang="en-US" dirty="0"/>
                        <a:t>Pronouns</a:t>
                      </a:r>
                    </a:p>
                  </a:txBody>
                  <a:tcPr/>
                </a:tc>
                <a:tc>
                  <a:txBody>
                    <a:bodyPr/>
                    <a:lstStyle/>
                    <a:p>
                      <a:r>
                        <a:rPr lang="en-US" sz="1400" dirty="0"/>
                        <a:t>No</a:t>
                      </a:r>
                      <a:r>
                        <a:rPr lang="en-US" sz="1400" baseline="0" dirty="0"/>
                        <a:t> “it, I , they”</a:t>
                      </a:r>
                      <a:endParaRPr lang="en-US" sz="1400" dirty="0"/>
                    </a:p>
                  </a:txBody>
                  <a:tcPr/>
                </a:tc>
                <a:tc>
                  <a:txBody>
                    <a:bodyPr/>
                    <a:lstStyle/>
                    <a:p>
                      <a:r>
                        <a:rPr lang="en-US" sz="1400" dirty="0"/>
                        <a:t>“</a:t>
                      </a:r>
                      <a:r>
                        <a:rPr lang="en-US" sz="1400" dirty="0" err="1"/>
                        <a:t>Blockchain</a:t>
                      </a:r>
                      <a:r>
                        <a:rPr lang="en-US" sz="1400" baseline="0" dirty="0"/>
                        <a:t> is a secure ledger technology.  It underlies Bitcoin and other valuable services”</a:t>
                      </a:r>
                      <a:endParaRPr lang="en-US" sz="1400" dirty="0"/>
                    </a:p>
                  </a:txBody>
                  <a:tcPr/>
                </a:tc>
                <a:tc>
                  <a:txBody>
                    <a:bodyPr/>
                    <a:lstStyle/>
                    <a:p>
                      <a:r>
                        <a:rPr lang="en-US" sz="1400" dirty="0"/>
                        <a:t>“ </a:t>
                      </a:r>
                      <a:r>
                        <a:rPr lang="en-US" sz="1400" dirty="0" err="1"/>
                        <a:t>Blockchain</a:t>
                      </a:r>
                      <a:r>
                        <a:rPr lang="en-US" sz="1400" baseline="0" dirty="0"/>
                        <a:t> is a secure ledger technology that underlies Bitcoin and other valuable services”</a:t>
                      </a:r>
                      <a:endParaRPr lang="en-US" sz="1400" dirty="0"/>
                    </a:p>
                  </a:txBody>
                  <a:tcPr/>
                </a:tc>
                <a:extLst>
                  <a:ext uri="{0D108BD9-81ED-4DB2-BD59-A6C34878D82A}">
                    <a16:rowId xmlns:a16="http://schemas.microsoft.com/office/drawing/2014/main" val="10003"/>
                  </a:ext>
                </a:extLst>
              </a:tr>
              <a:tr h="370840">
                <a:tc>
                  <a:txBody>
                    <a:bodyPr/>
                    <a:lstStyle/>
                    <a:p>
                      <a:r>
                        <a:rPr lang="en-US" dirty="0"/>
                        <a:t>4</a:t>
                      </a:r>
                    </a:p>
                  </a:txBody>
                  <a:tcPr/>
                </a:tc>
                <a:tc>
                  <a:txBody>
                    <a:bodyPr/>
                    <a:lstStyle/>
                    <a:p>
                      <a:r>
                        <a:rPr lang="en-US" dirty="0"/>
                        <a:t>Proper</a:t>
                      </a:r>
                      <a:r>
                        <a:rPr lang="en-US" baseline="0" dirty="0"/>
                        <a:t> verbs </a:t>
                      </a:r>
                      <a:endParaRPr lang="en-US" dirty="0"/>
                    </a:p>
                  </a:txBody>
                  <a:tcPr/>
                </a:tc>
                <a:tc>
                  <a:txBody>
                    <a:bodyPr/>
                    <a:lstStyle/>
                    <a:p>
                      <a:r>
                        <a:rPr lang="en-US" sz="1400" dirty="0"/>
                        <a:t>Choose a</a:t>
                      </a:r>
                      <a:r>
                        <a:rPr lang="en-US" sz="1400" baseline="0" dirty="0"/>
                        <a:t> time reference and stick to it in all verbs</a:t>
                      </a:r>
                      <a:endParaRPr lang="en-US" sz="1400" dirty="0"/>
                    </a:p>
                  </a:txBody>
                  <a:tcPr/>
                </a:tc>
                <a:tc>
                  <a:txBody>
                    <a:bodyPr/>
                    <a:lstStyle/>
                    <a:p>
                      <a:r>
                        <a:rPr lang="en-US" sz="1400" dirty="0"/>
                        <a:t>“Several cryptocurrencies</a:t>
                      </a:r>
                      <a:r>
                        <a:rPr lang="en-US" sz="1400" baseline="0" dirty="0"/>
                        <a:t> were using </a:t>
                      </a:r>
                      <a:r>
                        <a:rPr lang="en-US" sz="1400" baseline="0" dirty="0" err="1"/>
                        <a:t>Blockchain</a:t>
                      </a:r>
                      <a:r>
                        <a:rPr lang="en-US" sz="1400" baseline="0" dirty="0"/>
                        <a:t> in 2015”</a:t>
                      </a:r>
                      <a:endParaRPr lang="en-US" sz="1400" dirty="0"/>
                    </a:p>
                  </a:txBody>
                  <a:tcPr/>
                </a:tc>
                <a:tc>
                  <a:txBody>
                    <a:bodyPr/>
                    <a:lstStyle/>
                    <a:p>
                      <a:r>
                        <a:rPr lang="en-US" sz="1400" dirty="0"/>
                        <a:t>Reference is real time and  is in the</a:t>
                      </a:r>
                      <a:r>
                        <a:rPr lang="en-US" sz="1400" baseline="0" dirty="0"/>
                        <a:t> past –”used” is past.  Go with “Cryptocurrencies used </a:t>
                      </a:r>
                      <a:r>
                        <a:rPr lang="en-US" sz="1400" baseline="0" dirty="0" err="1"/>
                        <a:t>Blockchain</a:t>
                      </a:r>
                      <a:r>
                        <a:rPr lang="en-US" sz="1400" baseline="0" dirty="0"/>
                        <a:t>..” Also avoid “are using”—”use”</a:t>
                      </a:r>
                      <a:endParaRPr lang="en-US" sz="1400" dirty="0"/>
                    </a:p>
                  </a:txBody>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58817987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7258" y="145589"/>
            <a:ext cx="8604986" cy="886159"/>
          </a:xfrm>
        </p:spPr>
        <p:txBody>
          <a:bodyPr>
            <a:normAutofit/>
          </a:bodyPr>
          <a:lstStyle/>
          <a:p>
            <a:r>
              <a:rPr lang="en-US" sz="4000" dirty="0"/>
              <a:t>Do not Forget Self Grading Sheet</a:t>
            </a:r>
          </a:p>
        </p:txBody>
      </p:sp>
      <p:sp>
        <p:nvSpPr>
          <p:cNvPr id="3" name="Content Placeholder 2"/>
          <p:cNvSpPr>
            <a:spLocks noGrp="1"/>
          </p:cNvSpPr>
          <p:nvPr>
            <p:ph idx="1"/>
          </p:nvPr>
        </p:nvSpPr>
        <p:spPr>
          <a:xfrm>
            <a:off x="619025" y="895150"/>
            <a:ext cx="7886700" cy="4806215"/>
          </a:xfrm>
        </p:spPr>
        <p:txBody>
          <a:bodyPr/>
          <a:lstStyle/>
          <a:p>
            <a:pPr lvl="0"/>
            <a:r>
              <a:rPr lang="en-US" sz="1900" dirty="0">
                <a:solidFill>
                  <a:srgbClr val="FFFF00"/>
                </a:solidFill>
              </a:rPr>
              <a:t>As a condition of grading</a:t>
            </a:r>
            <a:r>
              <a:rPr lang="en-US" sz="1900" dirty="0">
                <a:solidFill>
                  <a:prstClr val="white"/>
                </a:solidFill>
              </a:rPr>
              <a:t>, supply the following (on a “Self Grading Report” page following the assignment)</a:t>
            </a:r>
          </a:p>
          <a:p>
            <a:pPr lvl="0"/>
            <a:r>
              <a:rPr lang="en-US" sz="1900" dirty="0">
                <a:solidFill>
                  <a:prstClr val="white"/>
                </a:solidFill>
              </a:rPr>
              <a:t>Example:</a:t>
            </a:r>
          </a:p>
          <a:p>
            <a:pPr lvl="0" algn="ctr"/>
            <a:r>
              <a:rPr lang="en-US" sz="1900" dirty="0">
                <a:solidFill>
                  <a:prstClr val="white"/>
                </a:solidFill>
              </a:rPr>
              <a:t>Self Grading Sheet for Gadget Exercise</a:t>
            </a:r>
          </a:p>
          <a:p>
            <a:pPr lvl="0"/>
            <a:r>
              <a:rPr lang="en-US" sz="1900" dirty="0">
                <a:solidFill>
                  <a:prstClr val="white"/>
                </a:solidFill>
              </a:rPr>
              <a:t>    </a:t>
            </a:r>
            <a:r>
              <a:rPr lang="en-US" sz="1400" dirty="0">
                <a:solidFill>
                  <a:prstClr val="white"/>
                </a:solidFill>
              </a:rPr>
              <a:t>a. Word count</a:t>
            </a:r>
          </a:p>
          <a:p>
            <a:pPr lvl="0"/>
            <a:r>
              <a:rPr lang="en-US" sz="1400" dirty="0">
                <a:solidFill>
                  <a:prstClr val="white"/>
                </a:solidFill>
              </a:rPr>
              <a:t>    b. Underline or highlight the topic sentence of each paragraph in the paper  (Done)</a:t>
            </a:r>
          </a:p>
          <a:p>
            <a:pPr lvl="0"/>
            <a:r>
              <a:rPr lang="en-US" sz="1400" dirty="0">
                <a:solidFill>
                  <a:prstClr val="white"/>
                </a:solidFill>
              </a:rPr>
              <a:t>    c. Provide your check of the EE295 key elements by filling out and including certification of 1. No personal pronouns, 2. No use of passive voice, 3. no use of "very", 4.  All paragraphs complete and at least 3 sentences.  Provide a table with these four rows and a column noting your compliance to each</a:t>
            </a:r>
          </a:p>
          <a:p>
            <a:pPr lvl="0"/>
            <a:endParaRPr lang="en-US" sz="1900" dirty="0">
              <a:solidFill>
                <a:prstClr val="white"/>
              </a:solidFill>
            </a:endParaRPr>
          </a:p>
          <a:p>
            <a:pPr lvl="0"/>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166510370"/>
              </p:ext>
            </p:extLst>
          </p:nvPr>
        </p:nvGraphicFramePr>
        <p:xfrm>
          <a:off x="1405288" y="4061861"/>
          <a:ext cx="6272462" cy="2608449"/>
        </p:xfrm>
        <a:graphic>
          <a:graphicData uri="http://schemas.openxmlformats.org/drawingml/2006/table">
            <a:tbl>
              <a:tblPr firstRow="1" bandRow="1">
                <a:tableStyleId>{5C22544A-7EE6-4342-B048-85BDC9FD1C3A}</a:tableStyleId>
              </a:tblPr>
              <a:tblGrid>
                <a:gridCol w="699874">
                  <a:extLst>
                    <a:ext uri="{9D8B030D-6E8A-4147-A177-3AD203B41FA5}">
                      <a16:colId xmlns:a16="http://schemas.microsoft.com/office/drawing/2014/main" val="20000"/>
                    </a:ext>
                  </a:extLst>
                </a:gridCol>
                <a:gridCol w="3822901">
                  <a:extLst>
                    <a:ext uri="{9D8B030D-6E8A-4147-A177-3AD203B41FA5}">
                      <a16:colId xmlns:a16="http://schemas.microsoft.com/office/drawing/2014/main" val="20001"/>
                    </a:ext>
                  </a:extLst>
                </a:gridCol>
                <a:gridCol w="1749687">
                  <a:extLst>
                    <a:ext uri="{9D8B030D-6E8A-4147-A177-3AD203B41FA5}">
                      <a16:colId xmlns:a16="http://schemas.microsoft.com/office/drawing/2014/main" val="20002"/>
                    </a:ext>
                  </a:extLst>
                </a:gridCol>
              </a:tblGrid>
              <a:tr h="279130">
                <a:tc>
                  <a:txBody>
                    <a:bodyPr/>
                    <a:lstStyle/>
                    <a:p>
                      <a:r>
                        <a:rPr lang="en-US" dirty="0"/>
                        <a:t>Item</a:t>
                      </a:r>
                    </a:p>
                  </a:txBody>
                  <a:tcPr/>
                </a:tc>
                <a:tc>
                  <a:txBody>
                    <a:bodyPr/>
                    <a:lstStyle/>
                    <a:p>
                      <a:r>
                        <a:rPr lang="en-US" dirty="0"/>
                        <a:t>Description</a:t>
                      </a:r>
                    </a:p>
                  </a:txBody>
                  <a:tcPr/>
                </a:tc>
                <a:tc>
                  <a:txBody>
                    <a:bodyPr/>
                    <a:lstStyle/>
                    <a:p>
                      <a:r>
                        <a:rPr lang="en-US" dirty="0"/>
                        <a:t>Status</a:t>
                      </a:r>
                    </a:p>
                  </a:txBody>
                  <a:tcPr/>
                </a:tc>
                <a:extLst>
                  <a:ext uri="{0D108BD9-81ED-4DB2-BD59-A6C34878D82A}">
                    <a16:rowId xmlns:a16="http://schemas.microsoft.com/office/drawing/2014/main" val="10000"/>
                  </a:ext>
                </a:extLst>
              </a:tr>
              <a:tr h="279130">
                <a:tc>
                  <a:txBody>
                    <a:bodyPr/>
                    <a:lstStyle/>
                    <a:p>
                      <a:r>
                        <a:rPr lang="en-US" dirty="0"/>
                        <a:t>1</a:t>
                      </a:r>
                    </a:p>
                  </a:txBody>
                  <a:tcPr/>
                </a:tc>
                <a:tc>
                  <a:txBody>
                    <a:bodyPr/>
                    <a:lstStyle/>
                    <a:p>
                      <a:r>
                        <a:rPr lang="en-US" dirty="0"/>
                        <a:t>Word Count</a:t>
                      </a:r>
                    </a:p>
                  </a:txBody>
                  <a:tcPr/>
                </a:tc>
                <a:tc>
                  <a:txBody>
                    <a:bodyPr/>
                    <a:lstStyle/>
                    <a:p>
                      <a:r>
                        <a:rPr lang="en-US" dirty="0"/>
                        <a:t>xxx</a:t>
                      </a:r>
                    </a:p>
                  </a:txBody>
                  <a:tcPr/>
                </a:tc>
                <a:extLst>
                  <a:ext uri="{0D108BD9-81ED-4DB2-BD59-A6C34878D82A}">
                    <a16:rowId xmlns:a16="http://schemas.microsoft.com/office/drawing/2014/main" val="10001"/>
                  </a:ext>
                </a:extLst>
              </a:tr>
              <a:tr h="279130">
                <a:tc>
                  <a:txBody>
                    <a:bodyPr/>
                    <a:lstStyle/>
                    <a:p>
                      <a:r>
                        <a:rPr lang="en-US" dirty="0"/>
                        <a:t>2</a:t>
                      </a:r>
                    </a:p>
                  </a:txBody>
                  <a:tcPr/>
                </a:tc>
                <a:tc>
                  <a:txBody>
                    <a:bodyPr/>
                    <a:lstStyle/>
                    <a:p>
                      <a:r>
                        <a:rPr lang="en-US" dirty="0"/>
                        <a:t>Underline all</a:t>
                      </a:r>
                      <a:r>
                        <a:rPr lang="en-US" baseline="0" dirty="0"/>
                        <a:t> topic sentences</a:t>
                      </a:r>
                      <a:endParaRPr lang="en-US" dirty="0"/>
                    </a:p>
                  </a:txBody>
                  <a:tcPr/>
                </a:tc>
                <a:tc>
                  <a:txBody>
                    <a:bodyPr/>
                    <a:lstStyle/>
                    <a:p>
                      <a:r>
                        <a:rPr lang="en-US" dirty="0"/>
                        <a:t>Checked</a:t>
                      </a:r>
                    </a:p>
                  </a:txBody>
                  <a:tcPr/>
                </a:tc>
                <a:extLst>
                  <a:ext uri="{0D108BD9-81ED-4DB2-BD59-A6C34878D82A}">
                    <a16:rowId xmlns:a16="http://schemas.microsoft.com/office/drawing/2014/main" val="10002"/>
                  </a:ext>
                </a:extLst>
              </a:tr>
              <a:tr h="305994">
                <a:tc>
                  <a:txBody>
                    <a:bodyPr/>
                    <a:lstStyle/>
                    <a:p>
                      <a:r>
                        <a:rPr lang="en-US" dirty="0"/>
                        <a:t>3</a:t>
                      </a:r>
                    </a:p>
                  </a:txBody>
                  <a:tcPr/>
                </a:tc>
                <a:tc>
                  <a:txBody>
                    <a:bodyPr/>
                    <a:lstStyle/>
                    <a:p>
                      <a:r>
                        <a:rPr lang="en-US" sz="1600" dirty="0"/>
                        <a:t>No personal</a:t>
                      </a:r>
                      <a:r>
                        <a:rPr lang="en-US" sz="1600" baseline="0" dirty="0"/>
                        <a:t> pronouns</a:t>
                      </a:r>
                      <a:endParaRPr lang="en-US" sz="1600" dirty="0"/>
                    </a:p>
                  </a:txBody>
                  <a:tcPr/>
                </a:tc>
                <a:tc>
                  <a:txBody>
                    <a:bodyPr/>
                    <a:lstStyle/>
                    <a:p>
                      <a:r>
                        <a:rPr lang="en-US" sz="1600" dirty="0"/>
                        <a:t>Checked</a:t>
                      </a:r>
                    </a:p>
                  </a:txBody>
                  <a:tcPr/>
                </a:tc>
                <a:extLst>
                  <a:ext uri="{0D108BD9-81ED-4DB2-BD59-A6C34878D82A}">
                    <a16:rowId xmlns:a16="http://schemas.microsoft.com/office/drawing/2014/main" val="10003"/>
                  </a:ext>
                </a:extLst>
              </a:tr>
              <a:tr h="305994">
                <a:tc>
                  <a:txBody>
                    <a:bodyPr/>
                    <a:lstStyle/>
                    <a:p>
                      <a:r>
                        <a:rPr lang="en-US" dirty="0"/>
                        <a:t>4</a:t>
                      </a:r>
                    </a:p>
                  </a:txBody>
                  <a:tcPr/>
                </a:tc>
                <a:tc>
                  <a:txBody>
                    <a:bodyPr/>
                    <a:lstStyle/>
                    <a:p>
                      <a:r>
                        <a:rPr lang="en-US" sz="1600" dirty="0"/>
                        <a:t>No passive voice sentences</a:t>
                      </a:r>
                    </a:p>
                  </a:txBody>
                  <a:tcPr/>
                </a:tc>
                <a:tc>
                  <a:txBody>
                    <a:bodyPr/>
                    <a:lstStyle/>
                    <a:p>
                      <a:r>
                        <a:rPr lang="en-US" sz="1600" dirty="0"/>
                        <a:t>Checked</a:t>
                      </a:r>
                    </a:p>
                  </a:txBody>
                  <a:tcPr/>
                </a:tc>
                <a:extLst>
                  <a:ext uri="{0D108BD9-81ED-4DB2-BD59-A6C34878D82A}">
                    <a16:rowId xmlns:a16="http://schemas.microsoft.com/office/drawing/2014/main" val="10004"/>
                  </a:ext>
                </a:extLst>
              </a:tr>
              <a:tr h="305994">
                <a:tc>
                  <a:txBody>
                    <a:bodyPr/>
                    <a:lstStyle/>
                    <a:p>
                      <a:r>
                        <a:rPr lang="en-US" dirty="0"/>
                        <a:t>5</a:t>
                      </a:r>
                    </a:p>
                  </a:txBody>
                  <a:tcPr/>
                </a:tc>
                <a:tc>
                  <a:txBody>
                    <a:bodyPr/>
                    <a:lstStyle/>
                    <a:p>
                      <a:r>
                        <a:rPr lang="en-US" sz="1600" dirty="0"/>
                        <a:t>No use of “very”</a:t>
                      </a:r>
                    </a:p>
                  </a:txBody>
                  <a:tcPr/>
                </a:tc>
                <a:tc>
                  <a:txBody>
                    <a:bodyPr/>
                    <a:lstStyle/>
                    <a:p>
                      <a:r>
                        <a:rPr lang="en-US" sz="1600" dirty="0"/>
                        <a:t>Checked</a:t>
                      </a:r>
                    </a:p>
                  </a:txBody>
                  <a:tcPr/>
                </a:tc>
                <a:extLst>
                  <a:ext uri="{0D108BD9-81ED-4DB2-BD59-A6C34878D82A}">
                    <a16:rowId xmlns:a16="http://schemas.microsoft.com/office/drawing/2014/main" val="10005"/>
                  </a:ext>
                </a:extLst>
              </a:tr>
              <a:tr h="413889">
                <a:tc>
                  <a:txBody>
                    <a:bodyPr/>
                    <a:lstStyle/>
                    <a:p>
                      <a:r>
                        <a:rPr lang="en-US" dirty="0"/>
                        <a:t>6</a:t>
                      </a:r>
                    </a:p>
                  </a:txBody>
                  <a:tcPr/>
                </a:tc>
                <a:tc>
                  <a:txBody>
                    <a:bodyPr/>
                    <a:lstStyle/>
                    <a:p>
                      <a:r>
                        <a:rPr lang="en-US" sz="1600" dirty="0"/>
                        <a:t>All paragraphs w at least 3 sentences</a:t>
                      </a:r>
                    </a:p>
                  </a:txBody>
                  <a:tcPr/>
                </a:tc>
                <a:tc>
                  <a:txBody>
                    <a:bodyPr/>
                    <a:lstStyle/>
                    <a:p>
                      <a:r>
                        <a:rPr lang="en-US" sz="1600" dirty="0"/>
                        <a:t>Checked</a:t>
                      </a: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16422840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959" y="82149"/>
            <a:ext cx="7886700" cy="886159"/>
          </a:xfrm>
        </p:spPr>
        <p:txBody>
          <a:bodyPr>
            <a:normAutofit/>
          </a:bodyPr>
          <a:lstStyle/>
          <a:p>
            <a:r>
              <a:rPr lang="en-US" sz="3200" dirty="0"/>
              <a:t>Semester Major Items</a:t>
            </a:r>
            <a:r>
              <a:rPr lang="en-US" sz="1300" dirty="0"/>
              <a:t>…..(subject to modification)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619985817"/>
              </p:ext>
            </p:extLst>
          </p:nvPr>
        </p:nvGraphicFramePr>
        <p:xfrm>
          <a:off x="680606" y="1173942"/>
          <a:ext cx="7886700" cy="3510280"/>
        </p:xfrm>
        <a:graphic>
          <a:graphicData uri="http://schemas.openxmlformats.org/drawingml/2006/table">
            <a:tbl>
              <a:tblPr firstRow="1" bandRow="1">
                <a:tableStyleId>{5C22544A-7EE6-4342-B048-85BDC9FD1C3A}</a:tableStyleId>
              </a:tblPr>
              <a:tblGrid>
                <a:gridCol w="1577340">
                  <a:extLst>
                    <a:ext uri="{9D8B030D-6E8A-4147-A177-3AD203B41FA5}">
                      <a16:colId xmlns:a16="http://schemas.microsoft.com/office/drawing/2014/main" val="20000"/>
                    </a:ext>
                  </a:extLst>
                </a:gridCol>
                <a:gridCol w="1577340">
                  <a:extLst>
                    <a:ext uri="{9D8B030D-6E8A-4147-A177-3AD203B41FA5}">
                      <a16:colId xmlns:a16="http://schemas.microsoft.com/office/drawing/2014/main" val="20001"/>
                    </a:ext>
                  </a:extLst>
                </a:gridCol>
                <a:gridCol w="1577340">
                  <a:extLst>
                    <a:ext uri="{9D8B030D-6E8A-4147-A177-3AD203B41FA5}">
                      <a16:colId xmlns:a16="http://schemas.microsoft.com/office/drawing/2014/main" val="20002"/>
                    </a:ext>
                  </a:extLst>
                </a:gridCol>
                <a:gridCol w="1577340">
                  <a:extLst>
                    <a:ext uri="{9D8B030D-6E8A-4147-A177-3AD203B41FA5}">
                      <a16:colId xmlns:a16="http://schemas.microsoft.com/office/drawing/2014/main" val="20003"/>
                    </a:ext>
                  </a:extLst>
                </a:gridCol>
                <a:gridCol w="1577340">
                  <a:extLst>
                    <a:ext uri="{9D8B030D-6E8A-4147-A177-3AD203B41FA5}">
                      <a16:colId xmlns:a16="http://schemas.microsoft.com/office/drawing/2014/main" val="20004"/>
                    </a:ext>
                  </a:extLst>
                </a:gridCol>
              </a:tblGrid>
              <a:tr h="370840">
                <a:tc>
                  <a:txBody>
                    <a:bodyPr/>
                    <a:lstStyle/>
                    <a:p>
                      <a:endParaRPr lang="en-US" sz="1200" dirty="0"/>
                    </a:p>
                  </a:txBody>
                  <a:tcPr/>
                </a:tc>
                <a:tc>
                  <a:txBody>
                    <a:bodyPr/>
                    <a:lstStyle/>
                    <a:p>
                      <a:r>
                        <a:rPr lang="en-US" sz="1200" dirty="0"/>
                        <a:t>Mid</a:t>
                      </a:r>
                      <a:r>
                        <a:rPr lang="en-US" sz="1200" baseline="0" dirty="0"/>
                        <a:t> Term</a:t>
                      </a:r>
                      <a:endParaRPr lang="en-US" sz="1200" dirty="0"/>
                    </a:p>
                  </a:txBody>
                  <a:tcPr/>
                </a:tc>
                <a:tc>
                  <a:txBody>
                    <a:bodyPr/>
                    <a:lstStyle/>
                    <a:p>
                      <a:r>
                        <a:rPr lang="en-US" sz="1200" dirty="0"/>
                        <a:t>Resume </a:t>
                      </a:r>
                    </a:p>
                  </a:txBody>
                  <a:tcPr/>
                </a:tc>
                <a:tc>
                  <a:txBody>
                    <a:bodyPr/>
                    <a:lstStyle/>
                    <a:p>
                      <a:r>
                        <a:rPr lang="en-US" sz="1200" dirty="0"/>
                        <a:t>Final Paper</a:t>
                      </a:r>
                    </a:p>
                  </a:txBody>
                  <a:tcPr/>
                </a:tc>
                <a:tc>
                  <a:txBody>
                    <a:bodyPr/>
                    <a:lstStyle/>
                    <a:p>
                      <a:r>
                        <a:rPr lang="en-US" sz="1200" dirty="0"/>
                        <a:t>Final Presentation</a:t>
                      </a:r>
                      <a:r>
                        <a:rPr lang="en-US" sz="1200" baseline="0" dirty="0"/>
                        <a:t>  (slides )</a:t>
                      </a:r>
                      <a:endParaRPr lang="en-US" sz="1200" dirty="0"/>
                    </a:p>
                  </a:txBody>
                  <a:tcPr/>
                </a:tc>
                <a:extLst>
                  <a:ext uri="{0D108BD9-81ED-4DB2-BD59-A6C34878D82A}">
                    <a16:rowId xmlns:a16="http://schemas.microsoft.com/office/drawing/2014/main" val="10000"/>
                  </a:ext>
                </a:extLst>
              </a:tr>
              <a:tr h="370840">
                <a:tc>
                  <a:txBody>
                    <a:bodyPr/>
                    <a:lstStyle/>
                    <a:p>
                      <a:r>
                        <a:rPr lang="en-US" sz="1200" dirty="0"/>
                        <a:t>Topic Paragraph </a:t>
                      </a:r>
                    </a:p>
                  </a:txBody>
                  <a:tcPr/>
                </a:tc>
                <a:tc>
                  <a:txBody>
                    <a:bodyPr/>
                    <a:lstStyle/>
                    <a:p>
                      <a:r>
                        <a:rPr lang="en-US" sz="1800" dirty="0"/>
                        <a:t>9.5.19</a:t>
                      </a:r>
                    </a:p>
                  </a:txBody>
                  <a:tcPr>
                    <a:solidFill>
                      <a:srgbClr val="FFFF00"/>
                    </a:solidFill>
                  </a:tcPr>
                </a:tc>
                <a:tc>
                  <a:txBody>
                    <a:bodyPr/>
                    <a:lstStyle/>
                    <a:p>
                      <a:endParaRPr lang="en-US" sz="1200" dirty="0"/>
                    </a:p>
                  </a:txBody>
                  <a:tcPr/>
                </a:tc>
                <a:tc>
                  <a:txBody>
                    <a:bodyPr/>
                    <a:lstStyle/>
                    <a:p>
                      <a:endParaRPr lang="en-US" sz="1200" dirty="0"/>
                    </a:p>
                  </a:txBody>
                  <a:tcPr/>
                </a:tc>
                <a:tc>
                  <a:txBody>
                    <a:bodyPr/>
                    <a:lstStyle/>
                    <a:p>
                      <a:endParaRPr lang="en-US" sz="1200" dirty="0"/>
                    </a:p>
                  </a:txBody>
                  <a:tcPr/>
                </a:tc>
                <a:extLst>
                  <a:ext uri="{0D108BD9-81ED-4DB2-BD59-A6C34878D82A}">
                    <a16:rowId xmlns:a16="http://schemas.microsoft.com/office/drawing/2014/main" val="10001"/>
                  </a:ext>
                </a:extLst>
              </a:tr>
              <a:tr h="370840">
                <a:tc>
                  <a:txBody>
                    <a:bodyPr/>
                    <a:lstStyle/>
                    <a:p>
                      <a:r>
                        <a:rPr lang="en-US" sz="1200" dirty="0"/>
                        <a:t>Topic </a:t>
                      </a:r>
                      <a:r>
                        <a:rPr lang="en-US" sz="1200" baseline="0" dirty="0"/>
                        <a:t>  Proposed</a:t>
                      </a:r>
                      <a:endParaRPr lang="en-US" sz="1200" dirty="0"/>
                    </a:p>
                  </a:txBody>
                  <a:tcPr/>
                </a:tc>
                <a:tc>
                  <a:txBody>
                    <a:bodyPr/>
                    <a:lstStyle/>
                    <a:p>
                      <a:r>
                        <a:rPr lang="en-US" sz="1800" dirty="0"/>
                        <a:t>9.12.19</a:t>
                      </a:r>
                    </a:p>
                  </a:txBody>
                  <a:tcPr>
                    <a:solidFill>
                      <a:srgbClr val="FFFF00"/>
                    </a:solidFill>
                  </a:tcPr>
                </a:tc>
                <a:tc>
                  <a:txBody>
                    <a:bodyPr/>
                    <a:lstStyle/>
                    <a:p>
                      <a:endParaRPr lang="en-US" dirty="0"/>
                    </a:p>
                  </a:txBody>
                  <a:tcPr>
                    <a:solidFill>
                      <a:srgbClr val="CC66FF"/>
                    </a:solidFill>
                  </a:tcPr>
                </a:tc>
                <a:tc>
                  <a:txBody>
                    <a:bodyPr/>
                    <a:lstStyle/>
                    <a:p>
                      <a:r>
                        <a:rPr lang="en-US" dirty="0"/>
                        <a:t>10.3.19</a:t>
                      </a:r>
                    </a:p>
                  </a:txBody>
                  <a:tcPr>
                    <a:solidFill>
                      <a:srgbClr val="00FF00"/>
                    </a:solidFill>
                  </a:tcPr>
                </a:tc>
                <a:tc>
                  <a:txBody>
                    <a:bodyPr/>
                    <a:lstStyle/>
                    <a:p>
                      <a:endParaRPr lang="en-US"/>
                    </a:p>
                  </a:txBody>
                  <a:tcPr>
                    <a:solidFill>
                      <a:srgbClr val="6699FF"/>
                    </a:solidFill>
                  </a:tcPr>
                </a:tc>
                <a:extLst>
                  <a:ext uri="{0D108BD9-81ED-4DB2-BD59-A6C34878D82A}">
                    <a16:rowId xmlns:a16="http://schemas.microsoft.com/office/drawing/2014/main" val="10002"/>
                  </a:ext>
                </a:extLst>
              </a:tr>
              <a:tr h="370840">
                <a:tc>
                  <a:txBody>
                    <a:bodyPr/>
                    <a:lstStyle/>
                    <a:p>
                      <a:r>
                        <a:rPr lang="en-US" sz="1200" dirty="0"/>
                        <a:t>Topic Final</a:t>
                      </a:r>
                    </a:p>
                  </a:txBody>
                  <a:tcPr/>
                </a:tc>
                <a:tc>
                  <a:txBody>
                    <a:bodyPr/>
                    <a:lstStyle/>
                    <a:p>
                      <a:r>
                        <a:rPr lang="en-US" sz="1800" dirty="0"/>
                        <a:t>9.19.19</a:t>
                      </a:r>
                    </a:p>
                  </a:txBody>
                  <a:tcPr>
                    <a:solidFill>
                      <a:srgbClr val="FFFF00"/>
                    </a:solidFill>
                  </a:tcPr>
                </a:tc>
                <a:tc>
                  <a:txBody>
                    <a:bodyPr/>
                    <a:lstStyle/>
                    <a:p>
                      <a:endParaRPr lang="en-US"/>
                    </a:p>
                  </a:txBody>
                  <a:tcPr>
                    <a:solidFill>
                      <a:srgbClr val="CC66FF"/>
                    </a:solidFill>
                  </a:tcPr>
                </a:tc>
                <a:tc>
                  <a:txBody>
                    <a:bodyPr/>
                    <a:lstStyle/>
                    <a:p>
                      <a:r>
                        <a:rPr lang="en-US" dirty="0"/>
                        <a:t>10.10.19</a:t>
                      </a:r>
                    </a:p>
                  </a:txBody>
                  <a:tcPr>
                    <a:solidFill>
                      <a:srgbClr val="00FF00"/>
                    </a:solidFill>
                  </a:tcPr>
                </a:tc>
                <a:tc>
                  <a:txBody>
                    <a:bodyPr/>
                    <a:lstStyle/>
                    <a:p>
                      <a:endParaRPr lang="en-US"/>
                    </a:p>
                  </a:txBody>
                  <a:tcPr>
                    <a:solidFill>
                      <a:srgbClr val="6699FF"/>
                    </a:solidFill>
                  </a:tcPr>
                </a:tc>
                <a:extLst>
                  <a:ext uri="{0D108BD9-81ED-4DB2-BD59-A6C34878D82A}">
                    <a16:rowId xmlns:a16="http://schemas.microsoft.com/office/drawing/2014/main" val="10003"/>
                  </a:ext>
                </a:extLst>
              </a:tr>
              <a:tr h="370840">
                <a:tc>
                  <a:txBody>
                    <a:bodyPr/>
                    <a:lstStyle/>
                    <a:p>
                      <a:r>
                        <a:rPr lang="en-US" sz="1200" dirty="0"/>
                        <a:t>Outline/</a:t>
                      </a:r>
                      <a:r>
                        <a:rPr lang="en-US" sz="1200" baseline="0" dirty="0"/>
                        <a:t> Abstract</a:t>
                      </a:r>
                      <a:endParaRPr lang="en-US" sz="1200" dirty="0"/>
                    </a:p>
                  </a:txBody>
                  <a:tcPr/>
                </a:tc>
                <a:tc>
                  <a:txBody>
                    <a:bodyPr/>
                    <a:lstStyle/>
                    <a:p>
                      <a:r>
                        <a:rPr lang="en-US" sz="1800" dirty="0"/>
                        <a:t>9.26.19</a:t>
                      </a:r>
                    </a:p>
                  </a:txBody>
                  <a:tcPr>
                    <a:solidFill>
                      <a:srgbClr val="FFFF00"/>
                    </a:solidFill>
                  </a:tcPr>
                </a:tc>
                <a:tc>
                  <a:txBody>
                    <a:bodyPr/>
                    <a:lstStyle/>
                    <a:p>
                      <a:endParaRPr lang="en-US" dirty="0"/>
                    </a:p>
                  </a:txBody>
                  <a:tcPr>
                    <a:solidFill>
                      <a:srgbClr val="CC66FF"/>
                    </a:solidFill>
                  </a:tcPr>
                </a:tc>
                <a:tc>
                  <a:txBody>
                    <a:bodyPr/>
                    <a:lstStyle/>
                    <a:p>
                      <a:r>
                        <a:rPr lang="en-US" dirty="0"/>
                        <a:t>10.31.19</a:t>
                      </a:r>
                    </a:p>
                  </a:txBody>
                  <a:tcPr>
                    <a:solidFill>
                      <a:srgbClr val="00FF00"/>
                    </a:solidFill>
                  </a:tcPr>
                </a:tc>
                <a:tc>
                  <a:txBody>
                    <a:bodyPr/>
                    <a:lstStyle/>
                    <a:p>
                      <a:endParaRPr lang="en-US"/>
                    </a:p>
                  </a:txBody>
                  <a:tcPr>
                    <a:solidFill>
                      <a:srgbClr val="6699FF"/>
                    </a:solidFill>
                  </a:tcPr>
                </a:tc>
                <a:extLst>
                  <a:ext uri="{0D108BD9-81ED-4DB2-BD59-A6C34878D82A}">
                    <a16:rowId xmlns:a16="http://schemas.microsoft.com/office/drawing/2014/main" val="10004"/>
                  </a:ext>
                </a:extLst>
              </a:tr>
              <a:tr h="370840">
                <a:tc>
                  <a:txBody>
                    <a:bodyPr/>
                    <a:lstStyle/>
                    <a:p>
                      <a:r>
                        <a:rPr lang="en-US" sz="1200" dirty="0"/>
                        <a:t>Research</a:t>
                      </a:r>
                      <a:r>
                        <a:rPr lang="en-US" sz="1200" baseline="0" dirty="0"/>
                        <a:t> </a:t>
                      </a:r>
                      <a:endParaRPr lang="en-US" sz="1200" dirty="0"/>
                    </a:p>
                  </a:txBody>
                  <a:tcPr/>
                </a:tc>
                <a:tc>
                  <a:txBody>
                    <a:bodyPr/>
                    <a:lstStyle/>
                    <a:p>
                      <a:r>
                        <a:rPr lang="en-US" sz="1800" dirty="0"/>
                        <a:t>10.1.19</a:t>
                      </a:r>
                    </a:p>
                  </a:txBody>
                  <a:tcPr>
                    <a:solidFill>
                      <a:srgbClr val="FFFF00"/>
                    </a:solidFill>
                  </a:tcPr>
                </a:tc>
                <a:tc>
                  <a:txBody>
                    <a:bodyPr/>
                    <a:lstStyle/>
                    <a:p>
                      <a:r>
                        <a:rPr lang="en-US" sz="1600" dirty="0"/>
                        <a:t>10.24.19 (Class)</a:t>
                      </a:r>
                    </a:p>
                  </a:txBody>
                  <a:tcPr>
                    <a:solidFill>
                      <a:srgbClr val="CC66FF"/>
                    </a:solidFill>
                  </a:tcPr>
                </a:tc>
                <a:tc>
                  <a:txBody>
                    <a:bodyPr/>
                    <a:lstStyle/>
                    <a:p>
                      <a:r>
                        <a:rPr lang="en-US" dirty="0"/>
                        <a:t>10.15.19</a:t>
                      </a:r>
                    </a:p>
                  </a:txBody>
                  <a:tcPr>
                    <a:solidFill>
                      <a:srgbClr val="00FF00"/>
                    </a:solidFill>
                  </a:tcPr>
                </a:tc>
                <a:tc>
                  <a:txBody>
                    <a:bodyPr/>
                    <a:lstStyle/>
                    <a:p>
                      <a:endParaRPr lang="en-US"/>
                    </a:p>
                  </a:txBody>
                  <a:tcPr>
                    <a:solidFill>
                      <a:srgbClr val="6699FF"/>
                    </a:solidFill>
                  </a:tcPr>
                </a:tc>
                <a:extLst>
                  <a:ext uri="{0D108BD9-81ED-4DB2-BD59-A6C34878D82A}">
                    <a16:rowId xmlns:a16="http://schemas.microsoft.com/office/drawing/2014/main" val="10005"/>
                  </a:ext>
                </a:extLst>
              </a:tr>
              <a:tr h="370840">
                <a:tc>
                  <a:txBody>
                    <a:bodyPr/>
                    <a:lstStyle/>
                    <a:p>
                      <a:r>
                        <a:rPr lang="en-US" sz="1200" dirty="0"/>
                        <a:t>Draft Complete</a:t>
                      </a:r>
                    </a:p>
                  </a:txBody>
                  <a:tcPr/>
                </a:tc>
                <a:tc>
                  <a:txBody>
                    <a:bodyPr/>
                    <a:lstStyle/>
                    <a:p>
                      <a:r>
                        <a:rPr lang="en-US" sz="1800" dirty="0"/>
                        <a:t>10.10.19</a:t>
                      </a:r>
                    </a:p>
                  </a:txBody>
                  <a:tcPr>
                    <a:solidFill>
                      <a:srgbClr val="FFFF00"/>
                    </a:solidFill>
                  </a:tcPr>
                </a:tc>
                <a:tc>
                  <a:txBody>
                    <a:bodyPr/>
                    <a:lstStyle/>
                    <a:p>
                      <a:endParaRPr lang="en-US"/>
                    </a:p>
                  </a:txBody>
                  <a:tcPr>
                    <a:solidFill>
                      <a:srgbClr val="CC66FF"/>
                    </a:solidFill>
                  </a:tcPr>
                </a:tc>
                <a:tc>
                  <a:txBody>
                    <a:bodyPr/>
                    <a:lstStyle/>
                    <a:p>
                      <a:r>
                        <a:rPr lang="en-US" dirty="0"/>
                        <a:t>11.7.19</a:t>
                      </a:r>
                    </a:p>
                  </a:txBody>
                  <a:tcPr>
                    <a:solidFill>
                      <a:srgbClr val="00FF00"/>
                    </a:solidFill>
                  </a:tcPr>
                </a:tc>
                <a:tc>
                  <a:txBody>
                    <a:bodyPr/>
                    <a:lstStyle/>
                    <a:p>
                      <a:r>
                        <a:rPr lang="en-US" dirty="0"/>
                        <a:t>11.19.19</a:t>
                      </a:r>
                    </a:p>
                  </a:txBody>
                  <a:tcPr>
                    <a:solidFill>
                      <a:srgbClr val="6699FF"/>
                    </a:solidFill>
                  </a:tcPr>
                </a:tc>
                <a:extLst>
                  <a:ext uri="{0D108BD9-81ED-4DB2-BD59-A6C34878D82A}">
                    <a16:rowId xmlns:a16="http://schemas.microsoft.com/office/drawing/2014/main" val="10006"/>
                  </a:ext>
                </a:extLst>
              </a:tr>
              <a:tr h="370840">
                <a:tc>
                  <a:txBody>
                    <a:bodyPr/>
                    <a:lstStyle/>
                    <a:p>
                      <a:r>
                        <a:rPr lang="en-US" sz="1200" dirty="0"/>
                        <a:t>Final Submit</a:t>
                      </a:r>
                    </a:p>
                  </a:txBody>
                  <a:tcPr/>
                </a:tc>
                <a:tc>
                  <a:txBody>
                    <a:bodyPr/>
                    <a:lstStyle/>
                    <a:p>
                      <a:r>
                        <a:rPr lang="en-US" sz="1800" dirty="0"/>
                        <a:t>10.22.19</a:t>
                      </a:r>
                    </a:p>
                  </a:txBody>
                  <a:tcPr>
                    <a:solidFill>
                      <a:srgbClr val="FFFF00"/>
                    </a:solidFill>
                  </a:tcPr>
                </a:tc>
                <a:tc>
                  <a:txBody>
                    <a:bodyPr/>
                    <a:lstStyle/>
                    <a:p>
                      <a:r>
                        <a:rPr lang="en-US" dirty="0"/>
                        <a:t>11.14.19</a:t>
                      </a:r>
                    </a:p>
                  </a:txBody>
                  <a:tcPr>
                    <a:solidFill>
                      <a:srgbClr val="CC66FF"/>
                    </a:solidFill>
                  </a:tcPr>
                </a:tc>
                <a:tc>
                  <a:txBody>
                    <a:bodyPr/>
                    <a:lstStyle/>
                    <a:p>
                      <a:r>
                        <a:rPr lang="en-US" dirty="0"/>
                        <a:t>11.26.19</a:t>
                      </a:r>
                    </a:p>
                  </a:txBody>
                  <a:tcPr>
                    <a:solidFill>
                      <a:srgbClr val="00FF00"/>
                    </a:solidFill>
                  </a:tcPr>
                </a:tc>
                <a:tc>
                  <a:txBody>
                    <a:bodyPr/>
                    <a:lstStyle/>
                    <a:p>
                      <a:r>
                        <a:rPr lang="en-US" dirty="0"/>
                        <a:t>12.3.19</a:t>
                      </a:r>
                    </a:p>
                  </a:txBody>
                  <a:tcPr>
                    <a:solidFill>
                      <a:srgbClr val="6699FF"/>
                    </a:solidFill>
                  </a:tcPr>
                </a:tc>
                <a:extLst>
                  <a:ext uri="{0D108BD9-81ED-4DB2-BD59-A6C34878D82A}">
                    <a16:rowId xmlns:a16="http://schemas.microsoft.com/office/drawing/2014/main" val="10007"/>
                  </a:ext>
                </a:extLst>
              </a:tr>
              <a:tr h="370840">
                <a:tc>
                  <a:txBody>
                    <a:bodyPr/>
                    <a:lstStyle/>
                    <a:p>
                      <a:r>
                        <a:rPr lang="en-US" sz="1200" dirty="0"/>
                        <a:t>Final Presentation </a:t>
                      </a:r>
                    </a:p>
                  </a:txBody>
                  <a:tcPr/>
                </a:tc>
                <a:tc>
                  <a:txBody>
                    <a:bodyPr/>
                    <a:lstStyle/>
                    <a:p>
                      <a:r>
                        <a:rPr lang="en-US" sz="1200" dirty="0"/>
                        <a:t>NA</a:t>
                      </a:r>
                    </a:p>
                  </a:txBody>
                  <a:tcPr/>
                </a:tc>
                <a:tc>
                  <a:txBody>
                    <a:bodyPr/>
                    <a:lstStyle/>
                    <a:p>
                      <a:r>
                        <a:rPr lang="en-US" sz="1200" dirty="0"/>
                        <a:t>NA</a:t>
                      </a:r>
                    </a:p>
                  </a:txBody>
                  <a:tcPr/>
                </a:tc>
                <a:tc>
                  <a:txBody>
                    <a:bodyPr/>
                    <a:lstStyle/>
                    <a:p>
                      <a:r>
                        <a:rPr lang="en-US" sz="1200" dirty="0"/>
                        <a:t>NA</a:t>
                      </a:r>
                    </a:p>
                  </a:txBody>
                  <a:tcPr/>
                </a:tc>
                <a:tc>
                  <a:txBody>
                    <a:bodyPr/>
                    <a:lstStyle/>
                    <a:p>
                      <a:r>
                        <a:rPr lang="en-US" sz="1200" dirty="0"/>
                        <a:t>12.17.19  (Sect 1)</a:t>
                      </a:r>
                    </a:p>
                    <a:p>
                      <a:r>
                        <a:rPr lang="en-US" sz="1200" dirty="0"/>
                        <a:t>12.12.19</a:t>
                      </a:r>
                      <a:r>
                        <a:rPr lang="en-US" sz="1200" baseline="0" dirty="0"/>
                        <a:t> </a:t>
                      </a:r>
                      <a:r>
                        <a:rPr lang="en-US" sz="1200" dirty="0"/>
                        <a:t>(Sect</a:t>
                      </a:r>
                      <a:r>
                        <a:rPr lang="en-US" sz="1200" baseline="0" dirty="0"/>
                        <a:t> 2)</a:t>
                      </a:r>
                      <a:endParaRPr lang="en-US" sz="1200" dirty="0"/>
                    </a:p>
                  </a:txBody>
                  <a:tcPr>
                    <a:solidFill>
                      <a:srgbClr val="6699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91068232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8259" y="206840"/>
            <a:ext cx="7886700" cy="886159"/>
          </a:xfrm>
        </p:spPr>
        <p:txBody>
          <a:bodyPr/>
          <a:lstStyle/>
          <a:p>
            <a:r>
              <a:rPr lang="en-US" dirty="0"/>
              <a:t>A Progressive Process</a:t>
            </a:r>
          </a:p>
        </p:txBody>
      </p:sp>
      <p:graphicFrame>
        <p:nvGraphicFramePr>
          <p:cNvPr id="5" name="Table 4"/>
          <p:cNvGraphicFramePr>
            <a:graphicFrameLocks noGrp="1"/>
          </p:cNvGraphicFramePr>
          <p:nvPr>
            <p:extLst>
              <p:ext uri="{D42A27DB-BD31-4B8C-83A1-F6EECF244321}">
                <p14:modId xmlns:p14="http://schemas.microsoft.com/office/powerpoint/2010/main" val="2659004816"/>
              </p:ext>
            </p:extLst>
          </p:nvPr>
        </p:nvGraphicFramePr>
        <p:xfrm>
          <a:off x="779316" y="1397000"/>
          <a:ext cx="7741228" cy="3403600"/>
        </p:xfrm>
        <a:graphic>
          <a:graphicData uri="http://schemas.openxmlformats.org/drawingml/2006/table">
            <a:tbl>
              <a:tblPr firstRow="1" bandRow="1">
                <a:tableStyleId>{5C22544A-7EE6-4342-B048-85BDC9FD1C3A}</a:tableStyleId>
              </a:tblPr>
              <a:tblGrid>
                <a:gridCol w="3739701">
                  <a:extLst>
                    <a:ext uri="{9D8B030D-6E8A-4147-A177-3AD203B41FA5}">
                      <a16:colId xmlns:a16="http://schemas.microsoft.com/office/drawing/2014/main" val="20000"/>
                    </a:ext>
                  </a:extLst>
                </a:gridCol>
                <a:gridCol w="1413274">
                  <a:extLst>
                    <a:ext uri="{9D8B030D-6E8A-4147-A177-3AD203B41FA5}">
                      <a16:colId xmlns:a16="http://schemas.microsoft.com/office/drawing/2014/main" val="20001"/>
                    </a:ext>
                  </a:extLst>
                </a:gridCol>
                <a:gridCol w="2588253">
                  <a:extLst>
                    <a:ext uri="{9D8B030D-6E8A-4147-A177-3AD203B41FA5}">
                      <a16:colId xmlns:a16="http://schemas.microsoft.com/office/drawing/2014/main" val="20002"/>
                    </a:ext>
                  </a:extLst>
                </a:gridCol>
              </a:tblGrid>
              <a:tr h="370840">
                <a:tc>
                  <a:txBody>
                    <a:bodyPr/>
                    <a:lstStyle/>
                    <a:p>
                      <a:r>
                        <a:rPr lang="en-US" dirty="0"/>
                        <a:t>Step</a:t>
                      </a:r>
                    </a:p>
                  </a:txBody>
                  <a:tcPr/>
                </a:tc>
                <a:tc>
                  <a:txBody>
                    <a:bodyPr/>
                    <a:lstStyle/>
                    <a:p>
                      <a:r>
                        <a:rPr lang="en-US" dirty="0"/>
                        <a:t>Due</a:t>
                      </a:r>
                    </a:p>
                  </a:txBody>
                  <a:tcPr/>
                </a:tc>
                <a:tc>
                  <a:txBody>
                    <a:bodyPr/>
                    <a:lstStyle/>
                    <a:p>
                      <a:r>
                        <a:rPr lang="en-US" dirty="0"/>
                        <a:t>Notes</a:t>
                      </a:r>
                    </a:p>
                  </a:txBody>
                  <a:tcPr/>
                </a:tc>
                <a:extLst>
                  <a:ext uri="{0D108BD9-81ED-4DB2-BD59-A6C34878D82A}">
                    <a16:rowId xmlns:a16="http://schemas.microsoft.com/office/drawing/2014/main" val="10000"/>
                  </a:ext>
                </a:extLst>
              </a:tr>
              <a:tr h="370840">
                <a:tc>
                  <a:txBody>
                    <a:bodyPr/>
                    <a:lstStyle/>
                    <a:p>
                      <a:r>
                        <a:rPr lang="en-US" dirty="0"/>
                        <a:t>Discuss a topic</a:t>
                      </a:r>
                    </a:p>
                  </a:txBody>
                  <a:tcPr>
                    <a:solidFill>
                      <a:srgbClr val="FFFF00"/>
                    </a:solidFill>
                  </a:tcPr>
                </a:tc>
                <a:tc>
                  <a:txBody>
                    <a:bodyPr/>
                    <a:lstStyle/>
                    <a:p>
                      <a:r>
                        <a:rPr lang="en-US" dirty="0"/>
                        <a:t>9.5.19</a:t>
                      </a:r>
                    </a:p>
                  </a:txBody>
                  <a:tcPr>
                    <a:solidFill>
                      <a:srgbClr val="FFFF00"/>
                    </a:solidFill>
                  </a:tcPr>
                </a:tc>
                <a:tc>
                  <a:txBody>
                    <a:bodyPr/>
                    <a:lstStyle/>
                    <a:p>
                      <a:r>
                        <a:rPr lang="en-US" dirty="0"/>
                        <a:t>1 paragraph on end product (Bring to Class)</a:t>
                      </a:r>
                    </a:p>
                  </a:txBody>
                  <a:tcPr>
                    <a:solidFill>
                      <a:srgbClr val="FFFF00"/>
                    </a:solidFill>
                  </a:tcPr>
                </a:tc>
                <a:extLst>
                  <a:ext uri="{0D108BD9-81ED-4DB2-BD59-A6C34878D82A}">
                    <a16:rowId xmlns:a16="http://schemas.microsoft.com/office/drawing/2014/main" val="10001"/>
                  </a:ext>
                </a:extLst>
              </a:tr>
              <a:tr h="370840">
                <a:tc>
                  <a:txBody>
                    <a:bodyPr/>
                    <a:lstStyle/>
                    <a:p>
                      <a:r>
                        <a:rPr lang="en-US" dirty="0"/>
                        <a:t>Propose a topic/ company</a:t>
                      </a:r>
                    </a:p>
                  </a:txBody>
                  <a:tcPr>
                    <a:solidFill>
                      <a:srgbClr val="FFFF00"/>
                    </a:solidFill>
                  </a:tcPr>
                </a:tc>
                <a:tc>
                  <a:txBody>
                    <a:bodyPr/>
                    <a:lstStyle/>
                    <a:p>
                      <a:r>
                        <a:rPr lang="en-US" dirty="0"/>
                        <a:t>9.12.19</a:t>
                      </a:r>
                    </a:p>
                  </a:txBody>
                  <a:tcPr>
                    <a:solidFill>
                      <a:srgbClr val="FFFF00"/>
                    </a:solidFill>
                  </a:tcPr>
                </a:tc>
                <a:tc>
                  <a:txBody>
                    <a:bodyPr/>
                    <a:lstStyle/>
                    <a:p>
                      <a:r>
                        <a:rPr lang="en-US" dirty="0"/>
                        <a:t>600 words</a:t>
                      </a:r>
                      <a:r>
                        <a:rPr lang="en-US" baseline="0" dirty="0"/>
                        <a:t> overview of the paper (</a:t>
                      </a:r>
                      <a:r>
                        <a:rPr lang="en-US" baseline="0" dirty="0" err="1"/>
                        <a:t>Turnin</a:t>
                      </a:r>
                      <a:r>
                        <a:rPr lang="en-US" baseline="0" dirty="0"/>
                        <a:t>)</a:t>
                      </a:r>
                      <a:endParaRPr lang="en-US" dirty="0"/>
                    </a:p>
                  </a:txBody>
                  <a:tcPr>
                    <a:solidFill>
                      <a:srgbClr val="FFFF00"/>
                    </a:solidFill>
                  </a:tcPr>
                </a:tc>
                <a:extLst>
                  <a:ext uri="{0D108BD9-81ED-4DB2-BD59-A6C34878D82A}">
                    <a16:rowId xmlns:a16="http://schemas.microsoft.com/office/drawing/2014/main" val="10002"/>
                  </a:ext>
                </a:extLst>
              </a:tr>
              <a:tr h="370840">
                <a:tc>
                  <a:txBody>
                    <a:bodyPr/>
                    <a:lstStyle/>
                    <a:p>
                      <a:r>
                        <a:rPr lang="en-US" dirty="0"/>
                        <a:t>Abstract/Outline</a:t>
                      </a:r>
                    </a:p>
                  </a:txBody>
                  <a:tcPr/>
                </a:tc>
                <a:tc>
                  <a:txBody>
                    <a:bodyPr/>
                    <a:lstStyle/>
                    <a:p>
                      <a:r>
                        <a:rPr lang="en-US" dirty="0"/>
                        <a:t>9.26.19</a:t>
                      </a:r>
                    </a:p>
                  </a:txBody>
                  <a:tcPr/>
                </a:tc>
                <a:tc>
                  <a:txBody>
                    <a:bodyPr/>
                    <a:lstStyle/>
                    <a:p>
                      <a:r>
                        <a:rPr lang="en-US" dirty="0"/>
                        <a:t>Skeleton of the paper</a:t>
                      </a:r>
                    </a:p>
                  </a:txBody>
                  <a:tcPr/>
                </a:tc>
                <a:extLst>
                  <a:ext uri="{0D108BD9-81ED-4DB2-BD59-A6C34878D82A}">
                    <a16:rowId xmlns:a16="http://schemas.microsoft.com/office/drawing/2014/main" val="10003"/>
                  </a:ext>
                </a:extLst>
              </a:tr>
              <a:tr h="370840">
                <a:tc>
                  <a:txBody>
                    <a:bodyPr/>
                    <a:lstStyle/>
                    <a:p>
                      <a:r>
                        <a:rPr lang="en-US" dirty="0"/>
                        <a:t>Research Deliverable</a:t>
                      </a:r>
                    </a:p>
                  </a:txBody>
                  <a:tcPr/>
                </a:tc>
                <a:tc>
                  <a:txBody>
                    <a:bodyPr/>
                    <a:lstStyle/>
                    <a:p>
                      <a:r>
                        <a:rPr lang="en-US" dirty="0"/>
                        <a:t>10.1.19</a:t>
                      </a:r>
                    </a:p>
                  </a:txBody>
                  <a:tcPr/>
                </a:tc>
                <a:tc>
                  <a:txBody>
                    <a:bodyPr/>
                    <a:lstStyle/>
                    <a:p>
                      <a:r>
                        <a:rPr lang="en-US" dirty="0"/>
                        <a:t>Support Element</a:t>
                      </a:r>
                    </a:p>
                  </a:txBody>
                  <a:tcPr/>
                </a:tc>
                <a:extLst>
                  <a:ext uri="{0D108BD9-81ED-4DB2-BD59-A6C34878D82A}">
                    <a16:rowId xmlns:a16="http://schemas.microsoft.com/office/drawing/2014/main" val="10004"/>
                  </a:ext>
                </a:extLst>
              </a:tr>
              <a:tr h="370840">
                <a:tc>
                  <a:txBody>
                    <a:bodyPr/>
                    <a:lstStyle/>
                    <a:p>
                      <a:r>
                        <a:rPr lang="en-US" dirty="0"/>
                        <a:t>Draft</a:t>
                      </a:r>
                    </a:p>
                  </a:txBody>
                  <a:tcPr/>
                </a:tc>
                <a:tc>
                  <a:txBody>
                    <a:bodyPr/>
                    <a:lstStyle/>
                    <a:p>
                      <a:r>
                        <a:rPr lang="en-US" dirty="0"/>
                        <a:t>10.10.19</a:t>
                      </a:r>
                    </a:p>
                  </a:txBody>
                  <a:tcPr/>
                </a:tc>
                <a:tc>
                  <a:txBody>
                    <a:bodyPr/>
                    <a:lstStyle/>
                    <a:p>
                      <a:r>
                        <a:rPr lang="en-US" dirty="0"/>
                        <a:t>Complete paper, but needing edit</a:t>
                      </a:r>
                    </a:p>
                  </a:txBody>
                  <a:tcPr/>
                </a:tc>
                <a:extLst>
                  <a:ext uri="{0D108BD9-81ED-4DB2-BD59-A6C34878D82A}">
                    <a16:rowId xmlns:a16="http://schemas.microsoft.com/office/drawing/2014/main" val="10005"/>
                  </a:ext>
                </a:extLst>
              </a:tr>
              <a:tr h="370840">
                <a:tc>
                  <a:txBody>
                    <a:bodyPr/>
                    <a:lstStyle/>
                    <a:p>
                      <a:r>
                        <a:rPr lang="en-US" dirty="0"/>
                        <a:t>Final Submission </a:t>
                      </a:r>
                    </a:p>
                  </a:txBody>
                  <a:tcPr/>
                </a:tc>
                <a:tc>
                  <a:txBody>
                    <a:bodyPr/>
                    <a:lstStyle/>
                    <a:p>
                      <a:r>
                        <a:rPr lang="en-US" dirty="0"/>
                        <a:t>10.22.19</a:t>
                      </a:r>
                    </a:p>
                  </a:txBody>
                  <a:tcPr/>
                </a:tc>
                <a:tc>
                  <a:txBody>
                    <a:bodyPr/>
                    <a:lstStyle/>
                    <a:p>
                      <a:r>
                        <a:rPr lang="en-US" dirty="0"/>
                        <a:t>Final product</a:t>
                      </a: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64386511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7765" y="355282"/>
            <a:ext cx="7886700" cy="886159"/>
          </a:xfrm>
        </p:spPr>
        <p:txBody>
          <a:bodyPr>
            <a:normAutofit fontScale="90000"/>
          </a:bodyPr>
          <a:lstStyle/>
          <a:p>
            <a:pPr algn="ctr"/>
            <a:r>
              <a:rPr lang="en-US" dirty="0"/>
              <a:t>Midterm: First 5 Page Report</a:t>
            </a:r>
            <a:br>
              <a:rPr lang="en-US" dirty="0"/>
            </a:br>
            <a:endParaRPr lang="en-US" dirty="0"/>
          </a:p>
        </p:txBody>
      </p:sp>
      <p:sp>
        <p:nvSpPr>
          <p:cNvPr id="3" name="Content Placeholder 2"/>
          <p:cNvSpPr>
            <a:spLocks noGrp="1"/>
          </p:cNvSpPr>
          <p:nvPr>
            <p:ph idx="1"/>
          </p:nvPr>
        </p:nvSpPr>
        <p:spPr>
          <a:xfrm>
            <a:off x="692975" y="1731818"/>
            <a:ext cx="7886700" cy="4249881"/>
          </a:xfrm>
        </p:spPr>
        <p:txBody>
          <a:bodyPr>
            <a:normAutofit fontScale="92500" lnSpcReduction="10000"/>
          </a:bodyPr>
          <a:lstStyle/>
          <a:p>
            <a:r>
              <a:rPr lang="en-US" dirty="0"/>
              <a:t>The First 5 Page Report will be a </a:t>
            </a:r>
            <a:r>
              <a:rPr lang="en-US" dirty="0">
                <a:solidFill>
                  <a:srgbClr val="FFFF00"/>
                </a:solidFill>
              </a:rPr>
              <a:t>Proposal/Business Plan </a:t>
            </a:r>
            <a:r>
              <a:rPr lang="en-US" dirty="0"/>
              <a:t>focused on adding a new product to the product line or entering a new area </a:t>
            </a:r>
          </a:p>
          <a:p>
            <a:r>
              <a:rPr lang="en-US" dirty="0"/>
              <a:t>	-</a:t>
            </a:r>
            <a:r>
              <a:rPr lang="en-US" dirty="0">
                <a:solidFill>
                  <a:srgbClr val="FFFF00"/>
                </a:solidFill>
              </a:rPr>
              <a:t>Target audience is “your boss” </a:t>
            </a:r>
            <a:r>
              <a:rPr lang="en-US" dirty="0"/>
              <a:t>who wants to get the project approved</a:t>
            </a:r>
          </a:p>
          <a:p>
            <a:r>
              <a:rPr lang="en-US" dirty="0"/>
              <a:t>	-Arm her/him with the </a:t>
            </a:r>
            <a:r>
              <a:rPr lang="en-US" dirty="0">
                <a:solidFill>
                  <a:srgbClr val="FFFF00"/>
                </a:solidFill>
              </a:rPr>
              <a:t>convincing approach and supporting facts</a:t>
            </a:r>
            <a:r>
              <a:rPr lang="en-US" dirty="0"/>
              <a:t> to get the project moving</a:t>
            </a:r>
          </a:p>
          <a:p>
            <a:r>
              <a:rPr lang="en-US" dirty="0"/>
              <a:t>	-Topic areas suggested, but specific paper topic should be put forth by the student</a:t>
            </a:r>
          </a:p>
          <a:p>
            <a:r>
              <a:rPr lang="en-US" dirty="0"/>
              <a:t>	</a:t>
            </a:r>
          </a:p>
          <a:p>
            <a:r>
              <a:rPr lang="en-US" dirty="0"/>
              <a:t>Submit candidate topic </a:t>
            </a:r>
            <a:r>
              <a:rPr lang="en-US" dirty="0" err="1"/>
              <a:t>writeup</a:t>
            </a:r>
            <a:r>
              <a:rPr lang="en-US" dirty="0"/>
              <a:t> (600 words) for approval</a:t>
            </a:r>
          </a:p>
          <a:p>
            <a:r>
              <a:rPr lang="en-US" dirty="0"/>
              <a:t>Develop interim deliverables per schedule</a:t>
            </a:r>
          </a:p>
          <a:p>
            <a:pPr>
              <a:buNone/>
            </a:pPr>
            <a:endParaRPr lang="en-US" dirty="0"/>
          </a:p>
          <a:p>
            <a:r>
              <a:rPr lang="en-US" dirty="0"/>
              <a:t>Scheduled final submission is Mar 19</a:t>
            </a:r>
          </a:p>
        </p:txBody>
      </p:sp>
    </p:spTree>
    <p:extLst>
      <p:ext uri="{BB962C8B-B14F-4D97-AF65-F5344CB8AC3E}">
        <p14:creationId xmlns:p14="http://schemas.microsoft.com/office/powerpoint/2010/main" val="1843604524"/>
      </p:ext>
    </p:extLst>
  </p:cSld>
  <p:clrMapOvr>
    <a:masterClrMapping/>
  </p:clrMapOvr>
  <mc:AlternateContent xmlns:mc="http://schemas.openxmlformats.org/markup-compatibility/2006" xmlns:p14="http://schemas.microsoft.com/office/powerpoint/2010/main">
    <mc:Choice Requires="p14">
      <p:transition spd="slow" p14:dur="2000" advClick="0" advTm="6150"/>
    </mc:Choice>
    <mc:Fallback xmlns="">
      <p:transition spd="slow" advClick="0" advTm="615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Present Midterm Status</a:t>
            </a:r>
          </a:p>
        </p:txBody>
      </p:sp>
      <p:sp>
        <p:nvSpPr>
          <p:cNvPr id="3" name="Content Placeholder 2"/>
          <p:cNvSpPr>
            <a:spLocks noGrp="1"/>
          </p:cNvSpPr>
          <p:nvPr>
            <p:ph idx="1"/>
          </p:nvPr>
        </p:nvSpPr>
        <p:spPr>
          <a:xfrm>
            <a:off x="639041" y="2147006"/>
            <a:ext cx="7886700" cy="3973239"/>
          </a:xfrm>
        </p:spPr>
        <p:txBody>
          <a:bodyPr>
            <a:normAutofit lnSpcReduction="10000"/>
          </a:bodyPr>
          <a:lstStyle/>
          <a:p>
            <a:endParaRPr lang="en-US" dirty="0"/>
          </a:p>
          <a:p>
            <a:pPr marL="342900" indent="-342900">
              <a:buFont typeface="Arial" panose="020B0604020202020204" pitchFamily="34" charset="0"/>
              <a:buChar char="•"/>
            </a:pPr>
            <a:r>
              <a:rPr lang="en-US" dirty="0"/>
              <a:t>1. Proposed Topic for Business Proposal  </a:t>
            </a:r>
            <a:r>
              <a:rPr lang="en-US" dirty="0">
                <a:solidFill>
                  <a:srgbClr val="FFFF00"/>
                </a:solidFill>
              </a:rPr>
              <a:t>(Submitted)</a:t>
            </a:r>
          </a:p>
          <a:p>
            <a:pPr marL="800100" lvl="1" indent="-342900">
              <a:buFont typeface="Arial" panose="020B0604020202020204" pitchFamily="34" charset="0"/>
              <a:buChar char="•"/>
            </a:pPr>
            <a:r>
              <a:rPr lang="en-US" dirty="0"/>
              <a:t>Industry Area (</a:t>
            </a:r>
            <a:r>
              <a:rPr lang="en-US" dirty="0" err="1"/>
              <a:t>ie</a:t>
            </a:r>
            <a:r>
              <a:rPr lang="en-US" dirty="0"/>
              <a:t>, semi, networking, …)</a:t>
            </a:r>
          </a:p>
          <a:p>
            <a:pPr marL="800100" lvl="1" indent="-342900">
              <a:buFont typeface="Arial" panose="020B0604020202020204" pitchFamily="34" charset="0"/>
              <a:buChar char="•"/>
            </a:pPr>
            <a:r>
              <a:rPr lang="en-US" dirty="0"/>
              <a:t>Company (chosen existing company or </a:t>
            </a:r>
            <a:r>
              <a:rPr lang="en-US" dirty="0" err="1"/>
              <a:t>newco</a:t>
            </a:r>
            <a:r>
              <a:rPr lang="en-US" dirty="0"/>
              <a:t>)</a:t>
            </a:r>
          </a:p>
          <a:p>
            <a:pPr marL="800100" lvl="1" indent="-342900">
              <a:buFont typeface="Arial" panose="020B0604020202020204" pitchFamily="34" charset="0"/>
              <a:buChar char="•"/>
            </a:pPr>
            <a:r>
              <a:rPr lang="en-US" dirty="0"/>
              <a:t>Product area (no need to be specific just yet)</a:t>
            </a:r>
          </a:p>
          <a:p>
            <a:pPr marL="800100" lvl="1" indent="-342900">
              <a:buFont typeface="Arial" panose="020B0604020202020204" pitchFamily="34" charset="0"/>
              <a:buChar char="•"/>
            </a:pPr>
            <a:r>
              <a:rPr lang="en-US" dirty="0"/>
              <a:t>Why you chose the topic and why you thing it is a good one</a:t>
            </a:r>
          </a:p>
          <a:p>
            <a:pPr marL="342900" indent="-342900">
              <a:buFont typeface="Arial" panose="020B0604020202020204" pitchFamily="34" charset="0"/>
              <a:buChar char="•"/>
            </a:pPr>
            <a:r>
              <a:rPr lang="en-US" dirty="0"/>
              <a:t>2.  </a:t>
            </a:r>
            <a:r>
              <a:rPr lang="en-US" dirty="0">
                <a:solidFill>
                  <a:srgbClr val="FFFF00"/>
                </a:solidFill>
              </a:rPr>
              <a:t>Abstract and (Expanded) Outline</a:t>
            </a:r>
            <a:r>
              <a:rPr lang="en-US" dirty="0"/>
              <a:t> of the Midterm Paper </a:t>
            </a:r>
            <a:r>
              <a:rPr lang="en-US" dirty="0">
                <a:solidFill>
                  <a:srgbClr val="FFFF00"/>
                </a:solidFill>
              </a:rPr>
              <a:t>(Due Sep 26)</a:t>
            </a:r>
          </a:p>
          <a:p>
            <a:pPr marL="342900" indent="-342900">
              <a:buFont typeface="Arial" panose="020B0604020202020204" pitchFamily="34" charset="0"/>
              <a:buChar char="•"/>
            </a:pPr>
            <a:r>
              <a:rPr lang="en-US" dirty="0"/>
              <a:t>3. Be thinking about the research on market, company, technology that is needed  (final citations due Oct 1)</a:t>
            </a:r>
          </a:p>
          <a:p>
            <a:pPr marL="342900" indent="-342900">
              <a:buFont typeface="Arial" panose="020B0604020202020204" pitchFamily="34" charset="0"/>
              <a:buChar char="•"/>
            </a:pPr>
            <a:r>
              <a:rPr lang="en-US" dirty="0"/>
              <a:t>4. How will you </a:t>
            </a:r>
            <a:r>
              <a:rPr lang="en-US" dirty="0">
                <a:solidFill>
                  <a:srgbClr val="FFFF00"/>
                </a:solidFill>
              </a:rPr>
              <a:t>budget your 5-6 pages  </a:t>
            </a:r>
            <a:r>
              <a:rPr lang="en-US" dirty="0"/>
              <a:t>between the outline sections? </a:t>
            </a:r>
          </a:p>
          <a:p>
            <a:pPr marL="342900" indent="-34290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228755171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762" y="147557"/>
            <a:ext cx="8387924" cy="886159"/>
          </a:xfrm>
        </p:spPr>
        <p:txBody>
          <a:bodyPr>
            <a:normAutofit/>
          </a:bodyPr>
          <a:lstStyle/>
          <a:p>
            <a:r>
              <a:rPr lang="en-US" sz="2800" dirty="0"/>
              <a:t>Midterm-Related Abstract/Expanded Outline </a:t>
            </a:r>
          </a:p>
        </p:txBody>
      </p:sp>
      <p:sp>
        <p:nvSpPr>
          <p:cNvPr id="4" name="Content Placeholder 3"/>
          <p:cNvSpPr>
            <a:spLocks noGrp="1"/>
          </p:cNvSpPr>
          <p:nvPr>
            <p:ph idx="1"/>
          </p:nvPr>
        </p:nvSpPr>
        <p:spPr>
          <a:xfrm>
            <a:off x="93518" y="955964"/>
            <a:ext cx="9050481" cy="5829300"/>
          </a:xfrm>
        </p:spPr>
        <p:txBody>
          <a:bodyPr>
            <a:normAutofit fontScale="92500" lnSpcReduction="10000"/>
          </a:bodyPr>
          <a:lstStyle/>
          <a:p>
            <a:r>
              <a:rPr lang="en-US" dirty="0"/>
              <a:t>Submit an abstract and a summary outline of the 5-page Midterm Business Proposal</a:t>
            </a:r>
          </a:p>
          <a:p>
            <a:r>
              <a:rPr lang="en-US" dirty="0">
                <a:solidFill>
                  <a:srgbClr val="FFFF00"/>
                </a:solidFill>
              </a:rPr>
              <a:t>1. Expand on your topic selection </a:t>
            </a:r>
          </a:p>
          <a:p>
            <a:r>
              <a:rPr lang="en-US" dirty="0"/>
              <a:t>-”Fine tune” your topic</a:t>
            </a:r>
          </a:p>
          <a:p>
            <a:r>
              <a:rPr lang="en-US" dirty="0">
                <a:solidFill>
                  <a:srgbClr val="FFFF00"/>
                </a:solidFill>
              </a:rPr>
              <a:t>-Create an outline based on the 8 sections of the example (Abstract, Exec Summary, etc....). The Proposed Product is…/The Product is safe and useful because……</a:t>
            </a:r>
          </a:p>
          <a:p>
            <a:r>
              <a:rPr lang="en-US" dirty="0"/>
              <a:t>2.  Prepare one or two full paragraphs (not bullet items, full sentence-based paragraphs) that capture the key elements of each section.  UNDERLINE THE TOPIC SENTENCE OF EACH PARAGRAPH.</a:t>
            </a:r>
          </a:p>
          <a:p>
            <a:r>
              <a:rPr lang="en-US" dirty="0">
                <a:solidFill>
                  <a:srgbClr val="FFFF00"/>
                </a:solidFill>
              </a:rPr>
              <a:t>   Begin your market and technology research</a:t>
            </a:r>
          </a:p>
          <a:p>
            <a:r>
              <a:rPr lang="en-US" dirty="0">
                <a:solidFill>
                  <a:srgbClr val="FFFF00"/>
                </a:solidFill>
              </a:rPr>
              <a:t>  -Identify at least 3 market sources for your market research</a:t>
            </a:r>
          </a:p>
          <a:p>
            <a:r>
              <a:rPr lang="en-US" dirty="0">
                <a:solidFill>
                  <a:srgbClr val="FFFF00"/>
                </a:solidFill>
              </a:rPr>
              <a:t>  -Identify at least 2 potential product/technology competitors to your  proposed product</a:t>
            </a:r>
          </a:p>
          <a:p>
            <a:r>
              <a:rPr lang="en-US" dirty="0"/>
              <a:t>3.  Provide a “budget” totaling 2800-3000 words –not including the references section--for your “5 Page” Midterm paper (How will you spend your budget on each section of the outline?)</a:t>
            </a:r>
          </a:p>
          <a:p>
            <a:r>
              <a:rPr lang="en-US" dirty="0">
                <a:solidFill>
                  <a:srgbClr val="FFFF00"/>
                </a:solidFill>
              </a:rPr>
              <a:t>4.  Attach Self-Grading Sheet: 1. Grammar checklist</a:t>
            </a:r>
          </a:p>
          <a:p>
            <a:pPr marL="457200" indent="-457200">
              <a:buAutoNum type="arabicPeriod" startAt="5"/>
            </a:pPr>
            <a:r>
              <a:rPr lang="en-US" dirty="0"/>
              <a:t>As always, 15% plagiarism or less is required from </a:t>
            </a:r>
            <a:r>
              <a:rPr lang="en-US" dirty="0" err="1"/>
              <a:t>Turnitin</a:t>
            </a:r>
            <a:endParaRPr lang="en-US" dirty="0"/>
          </a:p>
          <a:p>
            <a:endParaRPr lang="en-US" dirty="0"/>
          </a:p>
          <a:p>
            <a:endParaRPr lang="en-US" dirty="0"/>
          </a:p>
        </p:txBody>
      </p:sp>
    </p:spTree>
    <p:extLst>
      <p:ext uri="{BB962C8B-B14F-4D97-AF65-F5344CB8AC3E}">
        <p14:creationId xmlns:p14="http://schemas.microsoft.com/office/powerpoint/2010/main" val="249964096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endParaRPr lang="en-US"/>
          </a:p>
        </p:txBody>
      </p:sp>
      <p:sp>
        <p:nvSpPr>
          <p:cNvPr id="3" name="Text Placeholder 2"/>
          <p:cNvSpPr>
            <a:spLocks noGrp="1"/>
          </p:cNvSpPr>
          <p:nvPr>
            <p:ph type="body" sz="quarter" idx="10"/>
          </p:nvPr>
        </p:nvSpPr>
        <p:spPr/>
        <p:txBody>
          <a:bodyPr>
            <a:normAutofit/>
          </a:bodyPr>
          <a:lstStyle/>
          <a:p>
            <a:endParaRPr lang="en-US" dirty="0"/>
          </a:p>
          <a:p>
            <a:endParaRPr lang="en-US" dirty="0"/>
          </a:p>
        </p:txBody>
      </p:sp>
      <p:sp>
        <p:nvSpPr>
          <p:cNvPr id="6" name="TextBox 5"/>
          <p:cNvSpPr txBox="1"/>
          <p:nvPr/>
        </p:nvSpPr>
        <p:spPr>
          <a:xfrm>
            <a:off x="696190" y="671253"/>
            <a:ext cx="4675910" cy="4801314"/>
          </a:xfrm>
          <a:prstGeom prst="rect">
            <a:avLst/>
          </a:prstGeom>
          <a:noFill/>
        </p:spPr>
        <p:txBody>
          <a:bodyPr wrap="square" rtlCol="0">
            <a:spAutoFit/>
          </a:bodyPr>
          <a:lstStyle/>
          <a:p>
            <a:pPr algn="ctr"/>
            <a:r>
              <a:rPr lang="en-US" dirty="0"/>
              <a:t>Agenda</a:t>
            </a:r>
          </a:p>
          <a:p>
            <a:pPr marL="285750" indent="-285750">
              <a:buFontTx/>
              <a:buChar char="-"/>
            </a:pPr>
            <a:r>
              <a:rPr lang="en-US" dirty="0" err="1"/>
              <a:t>Ch</a:t>
            </a:r>
            <a:r>
              <a:rPr lang="en-US" dirty="0"/>
              <a:t> 4: Premodern Engineering : The Person</a:t>
            </a:r>
          </a:p>
          <a:p>
            <a:pPr marL="285750" indent="-285750">
              <a:buFontTx/>
              <a:buChar char="-"/>
            </a:pPr>
            <a:r>
              <a:rPr lang="en-US" dirty="0"/>
              <a:t>Electrical Engineering Premodern to Contemporary</a:t>
            </a:r>
          </a:p>
          <a:p>
            <a:pPr marL="285750" indent="-285750">
              <a:buFontTx/>
              <a:buChar char="-"/>
            </a:pPr>
            <a:r>
              <a:rPr lang="en-US" dirty="0"/>
              <a:t>Foresight: </a:t>
            </a:r>
            <a:r>
              <a:rPr lang="en-US" dirty="0" err="1"/>
              <a:t>Blockchain</a:t>
            </a:r>
            <a:r>
              <a:rPr lang="en-US" dirty="0"/>
              <a:t> Gadget Paper</a:t>
            </a:r>
          </a:p>
          <a:p>
            <a:endParaRPr lang="en-US" dirty="0"/>
          </a:p>
          <a:p>
            <a:pPr marL="285750" indent="-285750">
              <a:buFontTx/>
              <a:buChar char="-"/>
            </a:pPr>
            <a:r>
              <a:rPr lang="en-US" dirty="0"/>
              <a:t>Midterm Paper Assignment and Discussion</a:t>
            </a:r>
          </a:p>
          <a:p>
            <a:pPr marL="742950" lvl="1" indent="-285750">
              <a:buFontTx/>
              <a:buChar char="-"/>
            </a:pPr>
            <a:r>
              <a:rPr lang="en-US" dirty="0"/>
              <a:t>Topic Submission </a:t>
            </a:r>
          </a:p>
          <a:p>
            <a:pPr marL="742950" lvl="1" indent="-285750">
              <a:buFontTx/>
              <a:buChar char="-"/>
            </a:pPr>
            <a:r>
              <a:rPr lang="en-US" dirty="0"/>
              <a:t>Abstract and Summary Outline</a:t>
            </a:r>
          </a:p>
          <a:p>
            <a:pPr marL="742950" lvl="1" indent="-285750">
              <a:buFontTx/>
              <a:buChar char="-"/>
            </a:pPr>
            <a:r>
              <a:rPr lang="en-US" dirty="0"/>
              <a:t>Research Deliverable</a:t>
            </a:r>
          </a:p>
          <a:p>
            <a:pPr marL="742950" lvl="1" indent="-285750">
              <a:buFontTx/>
              <a:buChar char="-"/>
            </a:pPr>
            <a:r>
              <a:rPr lang="en-US" dirty="0"/>
              <a:t>Draft and Final</a:t>
            </a:r>
          </a:p>
          <a:p>
            <a:pPr marL="285750" indent="-285750">
              <a:buFontTx/>
              <a:buChar char="-"/>
            </a:pPr>
            <a:r>
              <a:rPr lang="en-US" dirty="0"/>
              <a:t>Upcoming items</a:t>
            </a:r>
          </a:p>
          <a:p>
            <a:pPr marL="742950" lvl="1" indent="-285750">
              <a:buFontTx/>
              <a:buChar char="-"/>
            </a:pPr>
            <a:r>
              <a:rPr lang="en-US" dirty="0"/>
              <a:t>Issue 9.24.19</a:t>
            </a:r>
          </a:p>
          <a:p>
            <a:pPr marL="742950" lvl="1" indent="-285750">
              <a:buFontTx/>
              <a:buChar char="-"/>
            </a:pPr>
            <a:r>
              <a:rPr lang="en-US" dirty="0"/>
              <a:t>Extra Credit for In Class Assignments</a:t>
            </a:r>
          </a:p>
          <a:p>
            <a:pPr marL="285750" indent="-285750">
              <a:buFontTx/>
              <a:buChar char="-"/>
            </a:pPr>
            <a:endParaRPr lang="en-US" dirty="0"/>
          </a:p>
          <a:p>
            <a:pPr marL="285750" indent="-285750">
              <a:buFontTx/>
              <a:buChar char="-"/>
            </a:pPr>
            <a:endParaRPr lang="en-US" dirty="0"/>
          </a:p>
          <a:p>
            <a:endParaRPr lang="en-US" dirty="0"/>
          </a:p>
        </p:txBody>
      </p:sp>
    </p:spTree>
    <p:extLst>
      <p:ext uri="{BB962C8B-B14F-4D97-AF65-F5344CB8AC3E}">
        <p14:creationId xmlns:p14="http://schemas.microsoft.com/office/powerpoint/2010/main" val="3264726203"/>
      </p:ext>
    </p:extLst>
  </p:cSld>
  <p:clrMapOvr>
    <a:masterClrMapping/>
  </p:clrMapOvr>
  <mc:AlternateContent xmlns:mc="http://schemas.openxmlformats.org/markup-compatibility/2006" xmlns:p14="http://schemas.microsoft.com/office/powerpoint/2010/main">
    <mc:Choice Requires="p14">
      <p:transition spd="slow" p14:dur="2000" advClick="0" advTm="6960"/>
    </mc:Choice>
    <mc:Fallback xmlns="">
      <p:transition spd="slow" advClick="0" advTm="696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545522" y="383487"/>
            <a:ext cx="7886700" cy="886159"/>
          </a:xfrm>
        </p:spPr>
        <p:txBody>
          <a:bodyPr>
            <a:normAutofit fontScale="90000"/>
          </a:bodyPr>
          <a:lstStyle/>
          <a:p>
            <a:pPr algn="ctr"/>
            <a:r>
              <a:rPr lang="en-US" sz="3600" dirty="0"/>
              <a:t>A Concise Version  of a Business Plan     </a:t>
            </a:r>
            <a:br>
              <a:rPr lang="en-US" dirty="0"/>
            </a:br>
            <a:endParaRPr lang="en-US" dirty="0"/>
          </a:p>
        </p:txBody>
      </p:sp>
      <p:sp>
        <p:nvSpPr>
          <p:cNvPr id="18435" name="Rectangle 3"/>
          <p:cNvSpPr>
            <a:spLocks noGrp="1" noChangeArrowheads="1"/>
          </p:cNvSpPr>
          <p:nvPr>
            <p:ph type="body" idx="1"/>
          </p:nvPr>
        </p:nvSpPr>
        <p:spPr>
          <a:xfrm>
            <a:off x="0" y="935182"/>
            <a:ext cx="9144000" cy="5829300"/>
          </a:xfrm>
        </p:spPr>
        <p:txBody>
          <a:bodyPr>
            <a:normAutofit fontScale="77500" lnSpcReduction="20000"/>
          </a:bodyPr>
          <a:lstStyle/>
          <a:p>
            <a:pPr>
              <a:lnSpc>
                <a:spcPct val="80000"/>
              </a:lnSpc>
            </a:pPr>
            <a:r>
              <a:rPr lang="en-US" sz="2800" dirty="0">
                <a:solidFill>
                  <a:srgbClr val="FFFF00"/>
                </a:solidFill>
              </a:rPr>
              <a:t>(1</a:t>
            </a:r>
            <a:r>
              <a:rPr lang="en-US" sz="2600" dirty="0">
                <a:solidFill>
                  <a:srgbClr val="FFFF00"/>
                </a:solidFill>
              </a:rPr>
              <a:t>)    Abstract </a:t>
            </a:r>
          </a:p>
          <a:p>
            <a:pPr>
              <a:lnSpc>
                <a:spcPct val="80000"/>
              </a:lnSpc>
            </a:pPr>
            <a:endParaRPr lang="en-US" sz="2600" dirty="0"/>
          </a:p>
          <a:p>
            <a:pPr>
              <a:lnSpc>
                <a:spcPct val="80000"/>
              </a:lnSpc>
            </a:pPr>
            <a:r>
              <a:rPr lang="en-US" sz="2600" dirty="0">
                <a:solidFill>
                  <a:srgbClr val="FFFF00"/>
                </a:solidFill>
              </a:rPr>
              <a:t>(2)    </a:t>
            </a:r>
            <a:r>
              <a:rPr lang="en-US" sz="2600" b="1" dirty="0">
                <a:solidFill>
                  <a:srgbClr val="FFFF00"/>
                </a:solidFill>
              </a:rPr>
              <a:t>The Executive Summary</a:t>
            </a:r>
            <a:endParaRPr lang="en-US" sz="2600" dirty="0">
              <a:solidFill>
                <a:srgbClr val="FFFF00"/>
              </a:solidFill>
            </a:endParaRPr>
          </a:p>
          <a:p>
            <a:pPr>
              <a:lnSpc>
                <a:spcPct val="80000"/>
              </a:lnSpc>
            </a:pPr>
            <a:endParaRPr lang="en-US" sz="2600" dirty="0"/>
          </a:p>
          <a:p>
            <a:pPr>
              <a:lnSpc>
                <a:spcPct val="80000"/>
              </a:lnSpc>
            </a:pPr>
            <a:r>
              <a:rPr lang="en-US" sz="2600" b="1" dirty="0"/>
              <a:t>(3)   The Proposed Business Concept</a:t>
            </a:r>
          </a:p>
          <a:p>
            <a:pPr marL="514350" indent="-514350">
              <a:lnSpc>
                <a:spcPct val="80000"/>
              </a:lnSpc>
              <a:buAutoNum type="arabicParenBoth" startAt="2"/>
            </a:pPr>
            <a:endParaRPr lang="en-US" sz="2600" b="1" dirty="0"/>
          </a:p>
          <a:p>
            <a:pPr>
              <a:lnSpc>
                <a:spcPct val="80000"/>
              </a:lnSpc>
            </a:pPr>
            <a:r>
              <a:rPr lang="en-US" sz="2600" b="1" dirty="0"/>
              <a:t>(4)    Research and Analysis</a:t>
            </a:r>
          </a:p>
          <a:p>
            <a:pPr marL="514350" indent="-514350">
              <a:lnSpc>
                <a:spcPct val="80000"/>
              </a:lnSpc>
              <a:buAutoNum type="arabicParenBoth" startAt="2"/>
            </a:pPr>
            <a:endParaRPr lang="en-US" sz="2600" b="1" dirty="0"/>
          </a:p>
          <a:p>
            <a:pPr lvl="2">
              <a:lnSpc>
                <a:spcPct val="80000"/>
              </a:lnSpc>
            </a:pPr>
            <a:r>
              <a:rPr lang="en-US" sz="2600" b="1" dirty="0"/>
              <a:t>-Market Analysis:  How large is the market for this product?</a:t>
            </a:r>
          </a:p>
          <a:p>
            <a:pPr lvl="2">
              <a:lnSpc>
                <a:spcPct val="80000"/>
              </a:lnSpc>
            </a:pPr>
            <a:r>
              <a:rPr lang="en-US" sz="2600" b="1" dirty="0"/>
              <a:t>-Competitive Analysis: How this product compares to others in area</a:t>
            </a:r>
          </a:p>
          <a:p>
            <a:pPr marL="514350" indent="-514350">
              <a:lnSpc>
                <a:spcPct val="80000"/>
              </a:lnSpc>
              <a:buAutoNum type="arabicParenBoth" startAt="2"/>
            </a:pPr>
            <a:endParaRPr lang="en-US" sz="2600" b="1" dirty="0"/>
          </a:p>
          <a:p>
            <a:pPr>
              <a:lnSpc>
                <a:spcPct val="80000"/>
              </a:lnSpc>
            </a:pPr>
            <a:r>
              <a:rPr lang="en-US" sz="2600" b="1" dirty="0"/>
              <a:t>(5)    Finance and Economics</a:t>
            </a:r>
          </a:p>
          <a:p>
            <a:pPr marL="514350" indent="-514350">
              <a:lnSpc>
                <a:spcPct val="80000"/>
              </a:lnSpc>
              <a:buAutoNum type="arabicParenBoth" startAt="2"/>
            </a:pPr>
            <a:endParaRPr lang="en-US" sz="2600" b="1" dirty="0"/>
          </a:p>
          <a:p>
            <a:pPr>
              <a:lnSpc>
                <a:spcPct val="80000"/>
              </a:lnSpc>
            </a:pPr>
            <a:r>
              <a:rPr lang="en-US" sz="2600" b="1" dirty="0"/>
              <a:t>(6)    Management Team</a:t>
            </a:r>
          </a:p>
          <a:p>
            <a:pPr marL="514350" indent="-514350">
              <a:lnSpc>
                <a:spcPct val="80000"/>
              </a:lnSpc>
              <a:buAutoNum type="arabicParenBoth" startAt="2"/>
            </a:pPr>
            <a:endParaRPr lang="en-US" sz="2600" b="1" dirty="0"/>
          </a:p>
          <a:p>
            <a:pPr>
              <a:lnSpc>
                <a:spcPct val="80000"/>
              </a:lnSpc>
            </a:pPr>
            <a:r>
              <a:rPr lang="en-US" sz="2600" b="1" dirty="0"/>
              <a:t>(7)    Summary of Risks and Assumptions</a:t>
            </a:r>
          </a:p>
          <a:p>
            <a:pPr marL="514350" indent="-514350">
              <a:lnSpc>
                <a:spcPct val="80000"/>
              </a:lnSpc>
              <a:buAutoNum type="arabicParenBoth" startAt="2"/>
            </a:pPr>
            <a:endParaRPr lang="en-US" sz="2600" b="1" dirty="0"/>
          </a:p>
          <a:p>
            <a:pPr>
              <a:lnSpc>
                <a:spcPct val="80000"/>
              </a:lnSpc>
            </a:pPr>
            <a:r>
              <a:rPr lang="en-US" sz="2600" b="1" dirty="0"/>
              <a:t>(8)   Conclusions and Recommendations </a:t>
            </a:r>
          </a:p>
          <a:p>
            <a:pPr>
              <a:lnSpc>
                <a:spcPct val="80000"/>
              </a:lnSpc>
            </a:pPr>
            <a:endParaRPr lang="en-US" sz="2600" b="1" dirty="0"/>
          </a:p>
        </p:txBody>
      </p:sp>
    </p:spTree>
    <p:extLst>
      <p:ext uri="{BB962C8B-B14F-4D97-AF65-F5344CB8AC3E}">
        <p14:creationId xmlns:p14="http://schemas.microsoft.com/office/powerpoint/2010/main" val="2976011337"/>
      </p:ext>
    </p:extLst>
  </p:cSld>
  <p:clrMapOvr>
    <a:masterClrMapping/>
  </p:clrMapOvr>
  <mc:AlternateContent xmlns:mc="http://schemas.openxmlformats.org/markup-compatibility/2006" xmlns:p14="http://schemas.microsoft.com/office/powerpoint/2010/main">
    <mc:Choice Requires="p14">
      <p:transition spd="slow" p14:dur="2000" advClick="0" advTm="5463"/>
    </mc:Choice>
    <mc:Fallback xmlns="">
      <p:transition spd="slow" advClick="0" advTm="5463"/>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545522" y="383487"/>
            <a:ext cx="7886700" cy="886159"/>
          </a:xfrm>
        </p:spPr>
        <p:txBody>
          <a:bodyPr>
            <a:normAutofit fontScale="90000"/>
          </a:bodyPr>
          <a:lstStyle/>
          <a:p>
            <a:pPr algn="ctr"/>
            <a:r>
              <a:rPr lang="en-US" sz="3600" dirty="0"/>
              <a:t>First 5 page Proposal</a:t>
            </a:r>
            <a:br>
              <a:rPr lang="en-US" sz="3600" dirty="0"/>
            </a:br>
            <a:r>
              <a:rPr lang="en-US" sz="3600" dirty="0"/>
              <a:t>A Concise Version  of a Business Plan     </a:t>
            </a:r>
            <a:br>
              <a:rPr lang="en-US" dirty="0"/>
            </a:b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1467174217"/>
              </p:ext>
            </p:extLst>
          </p:nvPr>
        </p:nvGraphicFramePr>
        <p:xfrm>
          <a:off x="748146" y="1094597"/>
          <a:ext cx="7387935" cy="5318673"/>
        </p:xfrm>
        <a:graphic>
          <a:graphicData uri="http://schemas.openxmlformats.org/drawingml/2006/table">
            <a:tbl>
              <a:tblPr firstRow="1" bandRow="1">
                <a:tableStyleId>{5C22544A-7EE6-4342-B048-85BDC9FD1C3A}</a:tableStyleId>
              </a:tblPr>
              <a:tblGrid>
                <a:gridCol w="1579418">
                  <a:extLst>
                    <a:ext uri="{9D8B030D-6E8A-4147-A177-3AD203B41FA5}">
                      <a16:colId xmlns:a16="http://schemas.microsoft.com/office/drawing/2014/main" val="20000"/>
                    </a:ext>
                  </a:extLst>
                </a:gridCol>
                <a:gridCol w="1375756">
                  <a:extLst>
                    <a:ext uri="{9D8B030D-6E8A-4147-A177-3AD203B41FA5}">
                      <a16:colId xmlns:a16="http://schemas.microsoft.com/office/drawing/2014/main" val="20001"/>
                    </a:ext>
                  </a:extLst>
                </a:gridCol>
                <a:gridCol w="1477587">
                  <a:extLst>
                    <a:ext uri="{9D8B030D-6E8A-4147-A177-3AD203B41FA5}">
                      <a16:colId xmlns:a16="http://schemas.microsoft.com/office/drawing/2014/main" val="20002"/>
                    </a:ext>
                  </a:extLst>
                </a:gridCol>
                <a:gridCol w="1477587">
                  <a:extLst>
                    <a:ext uri="{9D8B030D-6E8A-4147-A177-3AD203B41FA5}">
                      <a16:colId xmlns:a16="http://schemas.microsoft.com/office/drawing/2014/main" val="20003"/>
                    </a:ext>
                  </a:extLst>
                </a:gridCol>
                <a:gridCol w="1477587">
                  <a:extLst>
                    <a:ext uri="{9D8B030D-6E8A-4147-A177-3AD203B41FA5}">
                      <a16:colId xmlns:a16="http://schemas.microsoft.com/office/drawing/2014/main" val="20004"/>
                    </a:ext>
                  </a:extLst>
                </a:gridCol>
              </a:tblGrid>
              <a:tr h="671515">
                <a:tc>
                  <a:txBody>
                    <a:bodyPr/>
                    <a:lstStyle/>
                    <a:p>
                      <a:r>
                        <a:rPr lang="en-US" sz="1400" dirty="0"/>
                        <a:t>Outline</a:t>
                      </a:r>
                    </a:p>
                  </a:txBody>
                  <a:tcPr/>
                </a:tc>
                <a:tc>
                  <a:txBody>
                    <a:bodyPr/>
                    <a:lstStyle/>
                    <a:p>
                      <a:r>
                        <a:rPr lang="en-US" sz="1400" dirty="0"/>
                        <a:t>Outline</a:t>
                      </a:r>
                      <a:r>
                        <a:rPr lang="en-US" sz="1400" baseline="0" dirty="0"/>
                        <a:t>/ Abstract</a:t>
                      </a:r>
                      <a:endParaRPr lang="en-US" sz="1400" dirty="0"/>
                    </a:p>
                  </a:txBody>
                  <a:tcPr/>
                </a:tc>
                <a:tc>
                  <a:txBody>
                    <a:bodyPr/>
                    <a:lstStyle/>
                    <a:p>
                      <a:r>
                        <a:rPr lang="en-US" sz="1400" dirty="0"/>
                        <a:t>Draft (5 pages)</a:t>
                      </a:r>
                    </a:p>
                  </a:txBody>
                  <a:tcPr/>
                </a:tc>
                <a:tc>
                  <a:txBody>
                    <a:bodyPr/>
                    <a:lstStyle/>
                    <a:p>
                      <a:r>
                        <a:rPr lang="en-US" sz="1400" dirty="0"/>
                        <a:t>Midterm</a:t>
                      </a:r>
                      <a:r>
                        <a:rPr lang="en-US" sz="1400" baseline="0" dirty="0"/>
                        <a:t> paper</a:t>
                      </a:r>
                      <a:r>
                        <a:rPr lang="en-US" sz="1400" dirty="0"/>
                        <a:t> (5 pages)</a:t>
                      </a:r>
                    </a:p>
                  </a:txBody>
                  <a:tcPr/>
                </a:tc>
                <a:tc>
                  <a:txBody>
                    <a:bodyPr/>
                    <a:lstStyle/>
                    <a:p>
                      <a:r>
                        <a:rPr lang="en-US" sz="1400" dirty="0"/>
                        <a:t>Final</a:t>
                      </a:r>
                      <a:r>
                        <a:rPr lang="en-US" sz="1400" baseline="0" dirty="0"/>
                        <a:t> Paper ?  </a:t>
                      </a:r>
                    </a:p>
                    <a:p>
                      <a:r>
                        <a:rPr lang="en-US" sz="1400" baseline="0" dirty="0"/>
                        <a:t>15 pages</a:t>
                      </a:r>
                      <a:endParaRPr lang="en-US" sz="1400" dirty="0"/>
                    </a:p>
                  </a:txBody>
                  <a:tcPr/>
                </a:tc>
                <a:extLst>
                  <a:ext uri="{0D108BD9-81ED-4DB2-BD59-A6C34878D82A}">
                    <a16:rowId xmlns:a16="http://schemas.microsoft.com/office/drawing/2014/main" val="10000"/>
                  </a:ext>
                </a:extLst>
              </a:tr>
              <a:tr h="403339">
                <a:tc>
                  <a:txBody>
                    <a:bodyPr/>
                    <a:lstStyle/>
                    <a:p>
                      <a:r>
                        <a:rPr lang="en-US" sz="1400" b="1" dirty="0"/>
                        <a:t>1.</a:t>
                      </a:r>
                      <a:r>
                        <a:rPr lang="en-US" sz="1400" b="1" baseline="0" dirty="0"/>
                        <a:t> </a:t>
                      </a:r>
                      <a:r>
                        <a:rPr lang="en-US" sz="1400" b="1" dirty="0"/>
                        <a:t>Abstract</a:t>
                      </a:r>
                    </a:p>
                  </a:txBody>
                  <a:tcPr/>
                </a:tc>
                <a:tc>
                  <a:txBody>
                    <a:bodyPr/>
                    <a:lstStyle/>
                    <a:p>
                      <a:r>
                        <a:rPr lang="en-US" sz="1400" dirty="0"/>
                        <a:t>Paragraph</a:t>
                      </a:r>
                    </a:p>
                  </a:txBody>
                  <a:tcPr/>
                </a:tc>
                <a:tc>
                  <a:txBody>
                    <a:bodyPr/>
                    <a:lstStyle/>
                    <a:p>
                      <a:r>
                        <a:rPr lang="en-US" sz="1400" dirty="0"/>
                        <a:t>½ page max</a:t>
                      </a:r>
                    </a:p>
                  </a:txBody>
                  <a:tcPr/>
                </a:tc>
                <a:tc>
                  <a:txBody>
                    <a:bodyPr/>
                    <a:lstStyle/>
                    <a:p>
                      <a:r>
                        <a:rPr lang="en-US" sz="1400" dirty="0"/>
                        <a:t>½ page max</a:t>
                      </a:r>
                    </a:p>
                  </a:txBody>
                  <a:tcPr/>
                </a:tc>
                <a:tc>
                  <a:txBody>
                    <a:bodyPr/>
                    <a:lstStyle/>
                    <a:p>
                      <a:endParaRPr lang="en-US" sz="1400" dirty="0"/>
                    </a:p>
                  </a:txBody>
                  <a:tcPr/>
                </a:tc>
                <a:extLst>
                  <a:ext uri="{0D108BD9-81ED-4DB2-BD59-A6C34878D82A}">
                    <a16:rowId xmlns:a16="http://schemas.microsoft.com/office/drawing/2014/main" val="10001"/>
                  </a:ext>
                </a:extLst>
              </a:tr>
              <a:tr h="403339">
                <a:tc>
                  <a:txBody>
                    <a:bodyPr/>
                    <a:lstStyle/>
                    <a:p>
                      <a:r>
                        <a:rPr lang="en-US" sz="1400" b="1" dirty="0"/>
                        <a:t>2. Executive</a:t>
                      </a:r>
                      <a:r>
                        <a:rPr lang="en-US" sz="1400" b="1" baseline="0" dirty="0"/>
                        <a:t> Summary</a:t>
                      </a:r>
                      <a:endParaRPr lang="en-US" sz="1400" b="1" dirty="0"/>
                    </a:p>
                  </a:txBody>
                  <a:tcPr/>
                </a:tc>
                <a:tc>
                  <a:txBody>
                    <a:bodyPr/>
                    <a:lstStyle/>
                    <a:p>
                      <a:r>
                        <a:rPr lang="en-US" sz="1400" dirty="0"/>
                        <a:t>paragraph</a:t>
                      </a:r>
                    </a:p>
                  </a:txBody>
                  <a:tcPr/>
                </a:tc>
                <a:tc>
                  <a:txBody>
                    <a:bodyPr/>
                    <a:lstStyle/>
                    <a:p>
                      <a:r>
                        <a:rPr lang="en-US" sz="1400" dirty="0"/>
                        <a:t>½ to 1 page</a:t>
                      </a:r>
                    </a:p>
                  </a:txBody>
                  <a:tcPr/>
                </a:tc>
                <a:tc>
                  <a:txBody>
                    <a:bodyPr/>
                    <a:lstStyle/>
                    <a:p>
                      <a:r>
                        <a:rPr lang="en-US" sz="1400" dirty="0"/>
                        <a:t>½ to 1</a:t>
                      </a:r>
                      <a:r>
                        <a:rPr lang="en-US" sz="1400" baseline="0" dirty="0"/>
                        <a:t> page</a:t>
                      </a:r>
                      <a:endParaRPr lang="en-US" sz="1400" dirty="0"/>
                    </a:p>
                  </a:txBody>
                  <a:tcPr/>
                </a:tc>
                <a:tc>
                  <a:txBody>
                    <a:bodyPr/>
                    <a:lstStyle/>
                    <a:p>
                      <a:endParaRPr lang="en-US" sz="1400" dirty="0"/>
                    </a:p>
                  </a:txBody>
                  <a:tcPr/>
                </a:tc>
                <a:extLst>
                  <a:ext uri="{0D108BD9-81ED-4DB2-BD59-A6C34878D82A}">
                    <a16:rowId xmlns:a16="http://schemas.microsoft.com/office/drawing/2014/main" val="10002"/>
                  </a:ext>
                </a:extLst>
              </a:tr>
              <a:tr h="403339">
                <a:tc>
                  <a:txBody>
                    <a:bodyPr/>
                    <a:lstStyle/>
                    <a:p>
                      <a:r>
                        <a:rPr lang="en-US" sz="1400" b="1" dirty="0"/>
                        <a:t>3. Product Description/</a:t>
                      </a:r>
                      <a:r>
                        <a:rPr lang="en-US" sz="1400" b="1" baseline="0" dirty="0"/>
                        <a:t> Business Concept</a:t>
                      </a:r>
                      <a:endParaRPr lang="en-US" sz="1400" b="1" dirty="0"/>
                    </a:p>
                  </a:txBody>
                  <a:tcPr/>
                </a:tc>
                <a:tc>
                  <a:txBody>
                    <a:bodyPr/>
                    <a:lstStyle/>
                    <a:p>
                      <a:r>
                        <a:rPr lang="en-US" sz="1400" dirty="0"/>
                        <a:t>2</a:t>
                      </a:r>
                      <a:r>
                        <a:rPr lang="en-US" sz="1400" baseline="0" dirty="0"/>
                        <a:t> paragraphs or so</a:t>
                      </a:r>
                      <a:endParaRPr lang="en-US" sz="1400" dirty="0"/>
                    </a:p>
                  </a:txBody>
                  <a:tcPr/>
                </a:tc>
                <a:tc>
                  <a:txBody>
                    <a:bodyPr/>
                    <a:lstStyle/>
                    <a:p>
                      <a:r>
                        <a:rPr lang="en-US" sz="1400" dirty="0"/>
                        <a:t>1-3 pages</a:t>
                      </a:r>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0003"/>
                  </a:ext>
                </a:extLst>
              </a:tr>
              <a:tr h="430965">
                <a:tc>
                  <a:txBody>
                    <a:bodyPr/>
                    <a:lstStyle/>
                    <a:p>
                      <a:r>
                        <a:rPr lang="en-US" sz="1400" b="1" dirty="0"/>
                        <a:t>4. Research and Analysis</a:t>
                      </a:r>
                    </a:p>
                  </a:txBody>
                  <a:tcPr/>
                </a:tc>
                <a:tc>
                  <a:txBody>
                    <a:bodyPr/>
                    <a:lstStyle/>
                    <a:p>
                      <a:r>
                        <a:rPr lang="en-US" sz="1400" dirty="0"/>
                        <a:t>1-2 paragraphs</a:t>
                      </a:r>
                    </a:p>
                    <a:p>
                      <a:r>
                        <a:rPr lang="en-US" sz="1400" dirty="0"/>
                        <a:t>(5 sources min)</a:t>
                      </a:r>
                    </a:p>
                  </a:txBody>
                  <a:tcPr/>
                </a:tc>
                <a:tc>
                  <a:txBody>
                    <a:bodyPr/>
                    <a:lstStyle/>
                    <a:p>
                      <a:r>
                        <a:rPr lang="en-US" sz="1400" dirty="0"/>
                        <a:t>1-3 pages</a:t>
                      </a:r>
                    </a:p>
                  </a:txBody>
                  <a:tcPr/>
                </a:tc>
                <a:tc>
                  <a:txBody>
                    <a:bodyPr/>
                    <a:lstStyle/>
                    <a:p>
                      <a:r>
                        <a:rPr lang="en-US" sz="1400" dirty="0"/>
                        <a:t>Depends on sources</a:t>
                      </a:r>
                    </a:p>
                  </a:txBody>
                  <a:tcPr/>
                </a:tc>
                <a:tc>
                  <a:txBody>
                    <a:bodyPr/>
                    <a:lstStyle/>
                    <a:p>
                      <a:endParaRPr lang="en-US" sz="1400" dirty="0"/>
                    </a:p>
                  </a:txBody>
                  <a:tcPr/>
                </a:tc>
                <a:extLst>
                  <a:ext uri="{0D108BD9-81ED-4DB2-BD59-A6C34878D82A}">
                    <a16:rowId xmlns:a16="http://schemas.microsoft.com/office/drawing/2014/main" val="10004"/>
                  </a:ext>
                </a:extLst>
              </a:tr>
              <a:tr h="430965">
                <a:tc>
                  <a:txBody>
                    <a:bodyPr/>
                    <a:lstStyle/>
                    <a:p>
                      <a:r>
                        <a:rPr lang="en-US" sz="1400" b="1" dirty="0"/>
                        <a:t>5. Finance and Economics</a:t>
                      </a:r>
                    </a:p>
                  </a:txBody>
                  <a:tcPr/>
                </a:tc>
                <a:tc>
                  <a:txBody>
                    <a:bodyPr/>
                    <a:lstStyle/>
                    <a:p>
                      <a:r>
                        <a:rPr lang="en-US" sz="1400" dirty="0"/>
                        <a:t>1 paragraph</a:t>
                      </a:r>
                    </a:p>
                  </a:txBody>
                  <a:tcPr/>
                </a:tc>
                <a:tc>
                  <a:txBody>
                    <a:bodyPr/>
                    <a:lstStyle/>
                    <a:p>
                      <a:r>
                        <a:rPr lang="en-US" sz="1400" dirty="0"/>
                        <a:t>½ to </a:t>
                      </a:r>
                      <a:r>
                        <a:rPr lang="en-US" sz="1400" baseline="0" dirty="0"/>
                        <a:t> 1 page</a:t>
                      </a:r>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0005"/>
                  </a:ext>
                </a:extLst>
              </a:tr>
              <a:tr h="403339">
                <a:tc>
                  <a:txBody>
                    <a:bodyPr/>
                    <a:lstStyle/>
                    <a:p>
                      <a:r>
                        <a:rPr lang="en-US" sz="1400" b="1" dirty="0"/>
                        <a:t>6. Management</a:t>
                      </a:r>
                      <a:r>
                        <a:rPr lang="en-US" sz="1400" b="1" baseline="0" dirty="0"/>
                        <a:t> Team</a:t>
                      </a:r>
                      <a:endParaRPr lang="en-US" sz="1400" b="1" dirty="0"/>
                    </a:p>
                  </a:txBody>
                  <a:tcPr/>
                </a:tc>
                <a:tc>
                  <a:txBody>
                    <a:bodyPr/>
                    <a:lstStyle/>
                    <a:p>
                      <a:r>
                        <a:rPr lang="en-US" sz="1400" dirty="0"/>
                        <a:t>1 paragraph</a:t>
                      </a:r>
                    </a:p>
                  </a:txBody>
                  <a:tcPr/>
                </a:tc>
                <a:tc>
                  <a:txBody>
                    <a:bodyPr/>
                    <a:lstStyle/>
                    <a:p>
                      <a:r>
                        <a:rPr lang="en-US" sz="1400" dirty="0"/>
                        <a:t>½ page</a:t>
                      </a:r>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0006"/>
                  </a:ext>
                </a:extLst>
              </a:tr>
              <a:tr h="430965">
                <a:tc>
                  <a:txBody>
                    <a:bodyPr/>
                    <a:lstStyle/>
                    <a:p>
                      <a:r>
                        <a:rPr lang="en-US" sz="1400" b="1" dirty="0"/>
                        <a:t>7. Risks and Assumptions</a:t>
                      </a:r>
                    </a:p>
                  </a:txBody>
                  <a:tcPr/>
                </a:tc>
                <a:tc>
                  <a:txBody>
                    <a:bodyPr/>
                    <a:lstStyle/>
                    <a:p>
                      <a:r>
                        <a:rPr lang="en-US" sz="1400" dirty="0"/>
                        <a:t>List of items</a:t>
                      </a:r>
                    </a:p>
                  </a:txBody>
                  <a:tcPr/>
                </a:tc>
                <a:tc>
                  <a:txBody>
                    <a:bodyPr/>
                    <a:lstStyle/>
                    <a:p>
                      <a:r>
                        <a:rPr lang="en-US" sz="1400" dirty="0"/>
                        <a:t>½</a:t>
                      </a:r>
                      <a:r>
                        <a:rPr lang="en-US" sz="1400" baseline="0" dirty="0"/>
                        <a:t> page</a:t>
                      </a:r>
                      <a:endParaRPr lang="en-US" sz="1400" dirty="0"/>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0007"/>
                  </a:ext>
                </a:extLst>
              </a:tr>
              <a:tr h="403339">
                <a:tc>
                  <a:txBody>
                    <a:bodyPr/>
                    <a:lstStyle/>
                    <a:p>
                      <a:r>
                        <a:rPr lang="en-US" sz="1400" b="1" dirty="0"/>
                        <a:t>8. Conclusions and Recommendations</a:t>
                      </a:r>
                    </a:p>
                  </a:txBody>
                  <a:tcPr/>
                </a:tc>
                <a:tc>
                  <a:txBody>
                    <a:bodyPr/>
                    <a:lstStyle/>
                    <a:p>
                      <a:r>
                        <a:rPr lang="en-US" sz="1400" dirty="0"/>
                        <a:t>1-2 sentences</a:t>
                      </a:r>
                    </a:p>
                  </a:txBody>
                  <a:tcPr/>
                </a:tc>
                <a:tc>
                  <a:txBody>
                    <a:bodyPr/>
                    <a:lstStyle/>
                    <a:p>
                      <a:r>
                        <a:rPr lang="en-US" sz="1400" dirty="0"/>
                        <a:t>¼ to ½ page</a:t>
                      </a:r>
                    </a:p>
                  </a:txBody>
                  <a:tcPr/>
                </a:tc>
                <a:tc>
                  <a:txBody>
                    <a:bodyPr/>
                    <a:lstStyle/>
                    <a:p>
                      <a:endParaRPr lang="en-US" sz="1400" dirty="0"/>
                    </a:p>
                  </a:txBody>
                  <a:tcPr/>
                </a:tc>
                <a:tc>
                  <a:txBody>
                    <a:bodyPr/>
                    <a:lstStyle/>
                    <a:p>
                      <a:endParaRPr lang="en-US" sz="1400" dirty="0"/>
                    </a:p>
                  </a:txBody>
                  <a:tcPr/>
                </a:tc>
                <a:extLst>
                  <a:ext uri="{0D108BD9-81ED-4DB2-BD59-A6C34878D82A}">
                    <a16:rowId xmlns:a16="http://schemas.microsoft.com/office/drawing/2014/main" val="10008"/>
                  </a:ext>
                </a:extLst>
              </a:tr>
              <a:tr h="403339">
                <a:tc>
                  <a:txBody>
                    <a:bodyPr/>
                    <a:lstStyle/>
                    <a:p>
                      <a:r>
                        <a:rPr lang="en-US" sz="1400" b="1" dirty="0"/>
                        <a:t>Sources</a:t>
                      </a:r>
                    </a:p>
                  </a:txBody>
                  <a:tcPr/>
                </a:tc>
                <a:tc>
                  <a:txBody>
                    <a:bodyPr/>
                    <a:lstStyle/>
                    <a:p>
                      <a:r>
                        <a:rPr lang="en-US" sz="1400" dirty="0"/>
                        <a:t>Not Applicable</a:t>
                      </a:r>
                    </a:p>
                  </a:txBody>
                  <a:tcPr/>
                </a:tc>
                <a:tc>
                  <a:txBody>
                    <a:bodyPr/>
                    <a:lstStyle/>
                    <a:p>
                      <a:r>
                        <a:rPr lang="en-US" sz="1400" dirty="0"/>
                        <a:t>½ to 1 page</a:t>
                      </a:r>
                    </a:p>
                  </a:txBody>
                  <a:tcPr/>
                </a:tc>
                <a:tc>
                  <a:txBody>
                    <a:bodyPr/>
                    <a:lstStyle/>
                    <a:p>
                      <a:r>
                        <a:rPr lang="en-US" sz="1400" dirty="0"/>
                        <a:t>½ to 1 page</a:t>
                      </a:r>
                    </a:p>
                  </a:txBody>
                  <a:tcPr/>
                </a:tc>
                <a:tc>
                  <a:txBody>
                    <a:bodyPr/>
                    <a:lstStyle/>
                    <a:p>
                      <a:endParaRPr lang="en-US" sz="1400" dirty="0"/>
                    </a:p>
                  </a:txBody>
                  <a:tcPr/>
                </a:tc>
                <a:extLst>
                  <a:ext uri="{0D108BD9-81ED-4DB2-BD59-A6C34878D82A}">
                    <a16:rowId xmlns:a16="http://schemas.microsoft.com/office/drawing/2014/main" val="10009"/>
                  </a:ext>
                </a:extLst>
              </a:tr>
            </a:tbl>
          </a:graphicData>
        </a:graphic>
      </p:graphicFrame>
      <p:sp>
        <p:nvSpPr>
          <p:cNvPr id="4" name="Rectangle 3"/>
          <p:cNvSpPr/>
          <p:nvPr/>
        </p:nvSpPr>
        <p:spPr>
          <a:xfrm>
            <a:off x="1995055" y="6488668"/>
            <a:ext cx="4572000" cy="369332"/>
          </a:xfrm>
          <a:prstGeom prst="rect">
            <a:avLst/>
          </a:prstGeom>
        </p:spPr>
        <p:txBody>
          <a:bodyPr>
            <a:spAutoFit/>
          </a:bodyPr>
          <a:lstStyle/>
          <a:p>
            <a:r>
              <a:rPr lang="en-US" dirty="0">
                <a:solidFill>
                  <a:srgbClr val="FFFF00"/>
                </a:solidFill>
              </a:rPr>
              <a:t>The outline endures while the content grows</a:t>
            </a:r>
          </a:p>
        </p:txBody>
      </p:sp>
    </p:spTree>
    <p:extLst>
      <p:ext uri="{BB962C8B-B14F-4D97-AF65-F5344CB8AC3E}">
        <p14:creationId xmlns:p14="http://schemas.microsoft.com/office/powerpoint/2010/main" val="2756402182"/>
      </p:ext>
    </p:extLst>
  </p:cSld>
  <p:clrMapOvr>
    <a:masterClrMapping/>
  </p:clrMapOvr>
  <mc:AlternateContent xmlns:mc="http://schemas.openxmlformats.org/markup-compatibility/2006" xmlns:p14="http://schemas.microsoft.com/office/powerpoint/2010/main">
    <mc:Choice Requires="p14">
      <p:transition spd="slow" p14:dur="2000" advClick="0" advTm="5463"/>
    </mc:Choice>
    <mc:Fallback xmlns="">
      <p:transition spd="slow" advClick="0" advTm="5463"/>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477" y="186058"/>
            <a:ext cx="7886700" cy="886159"/>
          </a:xfrm>
        </p:spPr>
        <p:txBody>
          <a:bodyPr>
            <a:normAutofit/>
          </a:bodyPr>
          <a:lstStyle/>
          <a:p>
            <a:r>
              <a:rPr lang="en-US" sz="2800" dirty="0"/>
              <a:t>Midterm-Research Assignment: </a:t>
            </a:r>
          </a:p>
        </p:txBody>
      </p:sp>
      <p:sp>
        <p:nvSpPr>
          <p:cNvPr id="3" name="Content Placeholder 2"/>
          <p:cNvSpPr>
            <a:spLocks noGrp="1"/>
          </p:cNvSpPr>
          <p:nvPr>
            <p:ph idx="1"/>
          </p:nvPr>
        </p:nvSpPr>
        <p:spPr>
          <a:xfrm>
            <a:off x="587087" y="1153391"/>
            <a:ext cx="7886700" cy="4986152"/>
          </a:xfrm>
        </p:spPr>
        <p:txBody>
          <a:bodyPr>
            <a:normAutofit lnSpcReduction="10000"/>
          </a:bodyPr>
          <a:lstStyle/>
          <a:p>
            <a:r>
              <a:rPr lang="en-US" dirty="0"/>
              <a:t>More is better, but begin your research on Market and Product:</a:t>
            </a:r>
          </a:p>
          <a:p>
            <a:endParaRPr lang="en-US" dirty="0"/>
          </a:p>
          <a:p>
            <a:r>
              <a:rPr lang="en-US" dirty="0">
                <a:solidFill>
                  <a:srgbClr val="FFFF00"/>
                </a:solidFill>
              </a:rPr>
              <a:t>-Identify at least 3 market sources for your market research</a:t>
            </a:r>
          </a:p>
          <a:p>
            <a:r>
              <a:rPr lang="en-US" dirty="0">
                <a:solidFill>
                  <a:srgbClr val="FFFF00"/>
                </a:solidFill>
              </a:rPr>
              <a:t>-Identify at least 2 potential product/technology competitors to your proposed product and contrast them with your product</a:t>
            </a:r>
          </a:p>
          <a:p>
            <a:endParaRPr lang="en-US" dirty="0">
              <a:solidFill>
                <a:srgbClr val="FFFF00"/>
              </a:solidFill>
            </a:endParaRPr>
          </a:p>
          <a:p>
            <a:r>
              <a:rPr lang="en-US" dirty="0">
                <a:solidFill>
                  <a:srgbClr val="FFFF00"/>
                </a:solidFill>
              </a:rPr>
              <a:t>Utilize IEEE Format (Guidelines supplied in Canvas-Modules )</a:t>
            </a:r>
          </a:p>
          <a:p>
            <a:endParaRPr lang="en-US" dirty="0"/>
          </a:p>
          <a:p>
            <a:endParaRPr lang="en-US" dirty="0"/>
          </a:p>
          <a:p>
            <a:r>
              <a:rPr lang="en-US" dirty="0"/>
              <a:t>As always, 15% plagiarism or less is required from </a:t>
            </a:r>
            <a:r>
              <a:rPr lang="en-US" dirty="0" err="1"/>
              <a:t>Turnitin</a:t>
            </a:r>
            <a:r>
              <a:rPr lang="en-US" dirty="0"/>
              <a:t> (quote your sources in IEEE format. </a:t>
            </a:r>
          </a:p>
          <a:p>
            <a:r>
              <a:rPr lang="en-US" dirty="0"/>
              <a:t>(</a:t>
            </a:r>
            <a:r>
              <a:rPr lang="en-US" dirty="0">
                <a:solidFill>
                  <a:srgbClr val="FFFF00"/>
                </a:solidFill>
              </a:rPr>
              <a:t>http://sites.ieee.org/pcs/transactions-of-professional-communication/for-prospective-authors/guidelines-to-follow/guidelines-for-preparing-references</a:t>
            </a:r>
            <a:r>
              <a:rPr lang="en-US" dirty="0"/>
              <a:t>/)</a:t>
            </a:r>
          </a:p>
          <a:p>
            <a:endParaRPr lang="en-US" dirty="0"/>
          </a:p>
          <a:p>
            <a:endParaRPr lang="en-US" dirty="0"/>
          </a:p>
        </p:txBody>
      </p:sp>
    </p:spTree>
    <p:extLst>
      <p:ext uri="{BB962C8B-B14F-4D97-AF65-F5344CB8AC3E}">
        <p14:creationId xmlns:p14="http://schemas.microsoft.com/office/powerpoint/2010/main" val="192360275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Good Abstracts and Executive Summaries</a:t>
            </a:r>
          </a:p>
        </p:txBody>
      </p:sp>
      <p:sp>
        <p:nvSpPr>
          <p:cNvPr id="4" name="Text Placeholder 3"/>
          <p:cNvSpPr>
            <a:spLocks noGrp="1"/>
          </p:cNvSpPr>
          <p:nvPr>
            <p:ph type="body" sz="quarter" idx="11"/>
          </p:nvPr>
        </p:nvSpPr>
        <p:spPr/>
        <p:txBody>
          <a:bodyPr/>
          <a:lstStyle/>
          <a:p>
            <a:r>
              <a:rPr lang="en-US" dirty="0"/>
              <a:t>EE 295</a:t>
            </a:r>
          </a:p>
        </p:txBody>
      </p:sp>
      <p:sp>
        <p:nvSpPr>
          <p:cNvPr id="6" name="Text Placeholder 5"/>
          <p:cNvSpPr>
            <a:spLocks noGrp="1"/>
          </p:cNvSpPr>
          <p:nvPr>
            <p:ph type="body" sz="quarter" idx="13"/>
          </p:nvPr>
        </p:nvSpPr>
        <p:spPr/>
        <p:txBody>
          <a:bodyPr>
            <a:normAutofit fontScale="92500" lnSpcReduction="20000"/>
          </a:bodyPr>
          <a:lstStyle/>
          <a:p>
            <a:r>
              <a:rPr lang="en-US" dirty="0"/>
              <a:t>Tom Wrappe</a:t>
            </a:r>
          </a:p>
        </p:txBody>
      </p:sp>
      <p:sp>
        <p:nvSpPr>
          <p:cNvPr id="7" name="Text Placeholder 6"/>
          <p:cNvSpPr>
            <a:spLocks noGrp="1"/>
          </p:cNvSpPr>
          <p:nvPr>
            <p:ph type="body" sz="quarter" idx="14"/>
          </p:nvPr>
        </p:nvSpPr>
        <p:spPr/>
        <p:txBody>
          <a:bodyPr/>
          <a:lstStyle/>
          <a:p>
            <a:r>
              <a:rPr lang="en-US" dirty="0"/>
              <a:t>EE Lecturer</a:t>
            </a:r>
          </a:p>
        </p:txBody>
      </p:sp>
      <p:sp>
        <p:nvSpPr>
          <p:cNvPr id="8" name="Text Placeholder 7"/>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55704023"/>
      </p:ext>
    </p:extLst>
  </p:cSld>
  <p:clrMapOvr>
    <a:masterClrMapping/>
  </p:clrMapOvr>
  <mc:AlternateContent xmlns:mc="http://schemas.openxmlformats.org/markup-compatibility/2006" xmlns:p14="http://schemas.microsoft.com/office/powerpoint/2010/main">
    <mc:Choice Requires="p14">
      <p:transition spd="slow" p14:dur="2000" advClick="0" advTm="12178"/>
    </mc:Choice>
    <mc:Fallback xmlns="">
      <p:transition spd="slow" advClick="0" advTm="12178"/>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a:t>
            </a:r>
          </a:p>
        </p:txBody>
      </p:sp>
      <p:sp>
        <p:nvSpPr>
          <p:cNvPr id="3" name="Content Placeholder 2"/>
          <p:cNvSpPr>
            <a:spLocks noGrp="1"/>
          </p:cNvSpPr>
          <p:nvPr>
            <p:ph idx="1"/>
          </p:nvPr>
        </p:nvSpPr>
        <p:spPr>
          <a:xfrm>
            <a:off x="618259" y="2105443"/>
            <a:ext cx="7886700" cy="2793963"/>
          </a:xfrm>
        </p:spPr>
        <p:txBody>
          <a:bodyPr>
            <a:normAutofit fontScale="92500" lnSpcReduction="10000"/>
          </a:bodyPr>
          <a:lstStyle/>
          <a:p>
            <a:pPr marL="342900" indent="-342900">
              <a:buFont typeface="Arial" panose="020B0604020202020204" pitchFamily="34" charset="0"/>
              <a:buChar char="•"/>
            </a:pPr>
            <a:r>
              <a:rPr lang="en-US" dirty="0"/>
              <a:t>The </a:t>
            </a:r>
            <a:r>
              <a:rPr lang="en-US" dirty="0">
                <a:solidFill>
                  <a:srgbClr val="FFFF00"/>
                </a:solidFill>
              </a:rPr>
              <a:t>Abstract and the Executive Summary </a:t>
            </a:r>
            <a:r>
              <a:rPr lang="en-US" dirty="0"/>
              <a:t>are your </a:t>
            </a:r>
            <a:r>
              <a:rPr lang="en-US" dirty="0">
                <a:solidFill>
                  <a:srgbClr val="FFFF00"/>
                </a:solidFill>
              </a:rPr>
              <a:t>“first impressions”</a:t>
            </a:r>
            <a:r>
              <a:rPr lang="en-US" dirty="0"/>
              <a:t> to your key audiences</a:t>
            </a:r>
          </a:p>
          <a:p>
            <a:pPr marL="800100" lvl="1" indent="-342900">
              <a:buFont typeface="Arial" panose="020B0604020202020204" pitchFamily="34" charset="0"/>
              <a:buChar char="•"/>
            </a:pPr>
            <a:r>
              <a:rPr lang="en-US" dirty="0"/>
              <a:t>Technical persons “searching” via Abstracts</a:t>
            </a:r>
          </a:p>
          <a:p>
            <a:pPr marL="800100" lvl="1" indent="-342900">
              <a:buFont typeface="Arial" panose="020B0604020202020204" pitchFamily="34" charset="0"/>
              <a:buChar char="•"/>
            </a:pPr>
            <a:r>
              <a:rPr lang="en-US" dirty="0"/>
              <a:t>Executives who need to understand quickly the gist of your idea</a:t>
            </a:r>
          </a:p>
          <a:p>
            <a:pPr marL="800100" lvl="1"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Both Abstracts and Executives Summaries should be </a:t>
            </a:r>
            <a:r>
              <a:rPr lang="en-US" dirty="0">
                <a:solidFill>
                  <a:srgbClr val="FFFF00"/>
                </a:solidFill>
              </a:rPr>
              <a:t>your best writing</a:t>
            </a:r>
          </a:p>
          <a:p>
            <a:pPr marL="800100" lvl="1" indent="-342900">
              <a:buFont typeface="Arial" panose="020B0604020202020204" pitchFamily="34" charset="0"/>
              <a:buChar char="•"/>
            </a:pPr>
            <a:r>
              <a:rPr lang="en-US" dirty="0"/>
              <a:t>Concise and clear</a:t>
            </a:r>
          </a:p>
          <a:p>
            <a:pPr marL="800100" lvl="1" indent="-342900">
              <a:buFont typeface="Arial" panose="020B0604020202020204" pitchFamily="34" charset="0"/>
              <a:buChar char="•"/>
            </a:pPr>
            <a:r>
              <a:rPr lang="en-US" dirty="0"/>
              <a:t>Short , but good flow</a:t>
            </a:r>
          </a:p>
          <a:p>
            <a:pPr marL="800100" lvl="1" indent="-342900">
              <a:buFont typeface="Arial" panose="020B0604020202020204" pitchFamily="34" charset="0"/>
              <a:buChar char="•"/>
            </a:pPr>
            <a:r>
              <a:rPr lang="en-US" dirty="0">
                <a:solidFill>
                  <a:srgbClr val="FFFF00"/>
                </a:solidFill>
              </a:rPr>
              <a:t>100% correct grammar</a:t>
            </a:r>
            <a:r>
              <a:rPr lang="en-US" dirty="0"/>
              <a:t>, spelling and punctuation </a:t>
            </a:r>
          </a:p>
        </p:txBody>
      </p:sp>
    </p:spTree>
    <p:extLst>
      <p:ext uri="{BB962C8B-B14F-4D97-AF65-F5344CB8AC3E}">
        <p14:creationId xmlns:p14="http://schemas.microsoft.com/office/powerpoint/2010/main" val="315687421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7868" y="206841"/>
            <a:ext cx="7886700" cy="886159"/>
          </a:xfrm>
        </p:spPr>
        <p:txBody>
          <a:bodyPr>
            <a:normAutofit fontScale="90000"/>
          </a:bodyPr>
          <a:lstStyle/>
          <a:p>
            <a:r>
              <a:rPr lang="en-US" dirty="0"/>
              <a:t>How to Write an Abstract</a:t>
            </a:r>
            <a:br>
              <a:rPr lang="en-US" dirty="0"/>
            </a:br>
            <a:r>
              <a:rPr lang="en-US" sz="1600" dirty="0"/>
              <a:t>Philip </a:t>
            </a:r>
            <a:r>
              <a:rPr lang="en-US" sz="1600" dirty="0" err="1"/>
              <a:t>Koopman</a:t>
            </a:r>
            <a:r>
              <a:rPr lang="en-US" sz="1600" dirty="0"/>
              <a:t>, Carnegie Mellon Oct, 1997</a:t>
            </a:r>
          </a:p>
        </p:txBody>
      </p:sp>
      <p:sp>
        <p:nvSpPr>
          <p:cNvPr id="3" name="Content Placeholder 2"/>
          <p:cNvSpPr>
            <a:spLocks noGrp="1"/>
          </p:cNvSpPr>
          <p:nvPr>
            <p:ph idx="1"/>
          </p:nvPr>
        </p:nvSpPr>
        <p:spPr>
          <a:xfrm>
            <a:off x="649432" y="1222215"/>
            <a:ext cx="7886700" cy="5355230"/>
          </a:xfrm>
        </p:spPr>
        <p:txBody>
          <a:bodyPr/>
          <a:lstStyle/>
          <a:p>
            <a:pPr marL="342900" indent="-342900">
              <a:buFont typeface="Arial" panose="020B0604020202020204" pitchFamily="34" charset="0"/>
              <a:buChar char="•"/>
            </a:pPr>
            <a:r>
              <a:rPr lang="en-US" dirty="0"/>
              <a:t>Abstract for an Abstract</a:t>
            </a:r>
          </a:p>
          <a:p>
            <a:pPr lvl="1"/>
            <a:endParaRPr lang="en-US" dirty="0"/>
          </a:p>
          <a:p>
            <a:pPr lvl="1"/>
            <a:endParaRPr lang="en-US" dirty="0"/>
          </a:p>
          <a:p>
            <a:pPr lvl="1"/>
            <a:endParaRPr lang="en-US" dirty="0"/>
          </a:p>
          <a:p>
            <a:pPr lvl="1"/>
            <a:endParaRPr lang="en-US" dirty="0"/>
          </a:p>
          <a:p>
            <a:pPr lvl="1"/>
            <a:endParaRPr lang="en-US" dirty="0"/>
          </a:p>
          <a:p>
            <a:pPr marL="285750" indent="-285750">
              <a:buFont typeface="Arial" panose="020B0604020202020204" pitchFamily="34" charset="0"/>
              <a:buChar char="•"/>
            </a:pPr>
            <a:r>
              <a:rPr lang="en-US" dirty="0"/>
              <a:t>Introduction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6418" y="1657934"/>
            <a:ext cx="8607320" cy="124113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418" y="3628159"/>
            <a:ext cx="8607320" cy="16148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6441547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7868" y="144495"/>
            <a:ext cx="7886700" cy="886159"/>
          </a:xfrm>
        </p:spPr>
        <p:txBody>
          <a:bodyPr/>
          <a:lstStyle/>
          <a:p>
            <a:r>
              <a:rPr lang="en-US" dirty="0"/>
              <a:t>Abstract Checklist</a:t>
            </a:r>
          </a:p>
        </p:txBody>
      </p:sp>
      <p:sp>
        <p:nvSpPr>
          <p:cNvPr id="3" name="Content Placeholder 2"/>
          <p:cNvSpPr>
            <a:spLocks noGrp="1"/>
          </p:cNvSpPr>
          <p:nvPr>
            <p:ph idx="1"/>
          </p:nvPr>
        </p:nvSpPr>
        <p:spPr>
          <a:xfrm>
            <a:off x="524741" y="1076743"/>
            <a:ext cx="7886700" cy="5552657"/>
          </a:xfrm>
        </p:spPr>
        <p:txBody>
          <a:bodyPr/>
          <a:lstStyle/>
          <a:p>
            <a:pPr marL="342900" indent="-342900">
              <a:buFont typeface="Arial" panose="020B0604020202020204" pitchFamily="34" charset="0"/>
              <a:buChar char="•"/>
            </a:pPr>
            <a:r>
              <a:rPr lang="en-US" dirty="0"/>
              <a:t>Despite the fact that an abstract is quite brief, it must do almost as much work as the multi-page paper that follows it. </a:t>
            </a:r>
          </a:p>
          <a:p>
            <a:pPr marL="800100" lvl="1" indent="-342900">
              <a:buFont typeface="Arial" panose="020B0604020202020204" pitchFamily="34" charset="0"/>
              <a:buChar char="•"/>
            </a:pPr>
            <a:r>
              <a:rPr lang="en-US" dirty="0"/>
              <a:t>In a computer architecture paper, this means that it should in most cases include the following sections. </a:t>
            </a:r>
          </a:p>
          <a:p>
            <a:pPr marL="800100" lvl="1" indent="-342900">
              <a:buFont typeface="Arial" panose="020B0604020202020204" pitchFamily="34" charset="0"/>
              <a:buChar char="•"/>
            </a:pPr>
            <a:r>
              <a:rPr lang="en-US" dirty="0">
                <a:solidFill>
                  <a:srgbClr val="FFFF00"/>
                </a:solidFill>
              </a:rPr>
              <a:t>Each section is typically a single sentence</a:t>
            </a:r>
            <a:r>
              <a:rPr lang="en-US" dirty="0"/>
              <a:t>, although there is room for creativity. In particular, the parts may be merged or spread among a set of sentences. Use the following as a checklist for your next abstract: </a:t>
            </a:r>
          </a:p>
          <a:p>
            <a:pPr marL="800100" lvl="1" indent="-342900">
              <a:buFont typeface="Arial" panose="020B0604020202020204" pitchFamily="34" charset="0"/>
              <a:buChar char="•"/>
            </a:pPr>
            <a:r>
              <a:rPr lang="en-US" dirty="0">
                <a:solidFill>
                  <a:srgbClr val="FFFF00"/>
                </a:solidFill>
              </a:rPr>
              <a:t>Motivation </a:t>
            </a:r>
          </a:p>
          <a:p>
            <a:pPr marL="800100" lvl="1" indent="-342900">
              <a:buFont typeface="Arial" panose="020B0604020202020204" pitchFamily="34" charset="0"/>
              <a:buChar char="•"/>
            </a:pPr>
            <a:endParaRPr lang="en-US" dirty="0">
              <a:solidFill>
                <a:srgbClr val="FFFF00"/>
              </a:solidFill>
            </a:endParaRPr>
          </a:p>
          <a:p>
            <a:pPr marL="800100" lvl="1" indent="-342900">
              <a:buFont typeface="Arial" panose="020B0604020202020204" pitchFamily="34" charset="0"/>
              <a:buChar char="•"/>
            </a:pPr>
            <a:r>
              <a:rPr lang="en-US" dirty="0">
                <a:solidFill>
                  <a:srgbClr val="FFFF00"/>
                </a:solidFill>
              </a:rPr>
              <a:t>Problem Statement</a:t>
            </a:r>
          </a:p>
          <a:p>
            <a:pPr marL="800100" lvl="1" indent="-342900">
              <a:buFont typeface="Arial" panose="020B0604020202020204" pitchFamily="34" charset="0"/>
              <a:buChar char="•"/>
            </a:pPr>
            <a:endParaRPr lang="en-US" dirty="0">
              <a:solidFill>
                <a:srgbClr val="FFFF00"/>
              </a:solidFill>
            </a:endParaRPr>
          </a:p>
          <a:p>
            <a:pPr marL="800100" lvl="1" indent="-342900">
              <a:buFont typeface="Arial" panose="020B0604020202020204" pitchFamily="34" charset="0"/>
              <a:buChar char="•"/>
            </a:pPr>
            <a:r>
              <a:rPr lang="en-US" dirty="0">
                <a:solidFill>
                  <a:srgbClr val="FFFF00"/>
                </a:solidFill>
              </a:rPr>
              <a:t>Approach</a:t>
            </a:r>
          </a:p>
          <a:p>
            <a:pPr marL="800100" lvl="1" indent="-342900">
              <a:buFont typeface="Arial" panose="020B0604020202020204" pitchFamily="34" charset="0"/>
              <a:buChar char="•"/>
            </a:pPr>
            <a:endParaRPr lang="en-US" dirty="0">
              <a:solidFill>
                <a:srgbClr val="FFFF00"/>
              </a:solidFill>
            </a:endParaRPr>
          </a:p>
          <a:p>
            <a:pPr marL="800100" lvl="1" indent="-342900">
              <a:buFont typeface="Arial" panose="020B0604020202020204" pitchFamily="34" charset="0"/>
              <a:buChar char="•"/>
            </a:pPr>
            <a:r>
              <a:rPr lang="en-US" dirty="0">
                <a:solidFill>
                  <a:srgbClr val="FFFF00"/>
                </a:solidFill>
              </a:rPr>
              <a:t>Results</a:t>
            </a:r>
          </a:p>
          <a:p>
            <a:pPr marL="800100" lvl="1" indent="-342900">
              <a:buFont typeface="Arial" panose="020B0604020202020204" pitchFamily="34" charset="0"/>
              <a:buChar char="•"/>
            </a:pPr>
            <a:endParaRPr lang="en-US" dirty="0">
              <a:solidFill>
                <a:srgbClr val="FFFF00"/>
              </a:solidFill>
            </a:endParaRPr>
          </a:p>
          <a:p>
            <a:pPr marL="800100" lvl="1" indent="-342900">
              <a:buFont typeface="Arial" panose="020B0604020202020204" pitchFamily="34" charset="0"/>
              <a:buChar char="•"/>
            </a:pPr>
            <a:r>
              <a:rPr lang="en-US" dirty="0">
                <a:solidFill>
                  <a:srgbClr val="FFFF00"/>
                </a:solidFill>
              </a:rPr>
              <a:t>Conclusions</a:t>
            </a:r>
          </a:p>
        </p:txBody>
      </p:sp>
    </p:spTree>
    <p:extLst>
      <p:ext uri="{BB962C8B-B14F-4D97-AF65-F5344CB8AC3E}">
        <p14:creationId xmlns:p14="http://schemas.microsoft.com/office/powerpoint/2010/main" val="233544392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13322"/>
            <a:ext cx="7886700" cy="886159"/>
          </a:xfrm>
        </p:spPr>
        <p:txBody>
          <a:bodyPr/>
          <a:lstStyle/>
          <a:p>
            <a:r>
              <a:rPr lang="en-US" dirty="0"/>
              <a:t>Parts of an Abstract</a:t>
            </a:r>
          </a:p>
        </p:txBody>
      </p:sp>
      <p:sp>
        <p:nvSpPr>
          <p:cNvPr id="3" name="Content Placeholder 2"/>
          <p:cNvSpPr>
            <a:spLocks noGrp="1"/>
          </p:cNvSpPr>
          <p:nvPr>
            <p:ph idx="1"/>
          </p:nvPr>
        </p:nvSpPr>
        <p:spPr>
          <a:xfrm>
            <a:off x="659822" y="1070264"/>
            <a:ext cx="7886700" cy="5600699"/>
          </a:xfrm>
        </p:spPr>
        <p:txBody>
          <a:bodyPr>
            <a:normAutofit fontScale="85000" lnSpcReduction="20000"/>
          </a:bodyPr>
          <a:lstStyle/>
          <a:p>
            <a:pPr marL="342900" indent="-342900">
              <a:buFont typeface="Arial" panose="020B0604020202020204" pitchFamily="34" charset="0"/>
              <a:buChar char="•"/>
            </a:pPr>
            <a:r>
              <a:rPr lang="en-US" dirty="0"/>
              <a:t>Motivation </a:t>
            </a:r>
          </a:p>
          <a:p>
            <a:pPr marL="800100" lvl="1" indent="-342900">
              <a:buFont typeface="Arial" panose="020B0604020202020204" pitchFamily="34" charset="0"/>
              <a:buChar char="•"/>
            </a:pPr>
            <a:r>
              <a:rPr lang="en-US" dirty="0">
                <a:solidFill>
                  <a:srgbClr val="FFFF00"/>
                </a:solidFill>
              </a:rPr>
              <a:t>Why do we care to make this paper?   </a:t>
            </a:r>
          </a:p>
          <a:p>
            <a:pPr marL="800100" lvl="1" indent="-342900">
              <a:buFont typeface="Arial" panose="020B0604020202020204" pitchFamily="34" charset="0"/>
              <a:buChar char="•"/>
            </a:pPr>
            <a:r>
              <a:rPr lang="en-US" dirty="0"/>
              <a:t>Goes first if the problem is NOT OBVIOUS, otherwise Problem Statement first</a:t>
            </a:r>
          </a:p>
          <a:p>
            <a:pPr marL="342900" indent="-342900">
              <a:buFont typeface="Arial" panose="020B0604020202020204" pitchFamily="34" charset="0"/>
              <a:buChar char="•"/>
            </a:pPr>
            <a:r>
              <a:rPr lang="en-US" dirty="0"/>
              <a:t>Problem Statement</a:t>
            </a:r>
          </a:p>
          <a:p>
            <a:pPr marL="800100" lvl="1" indent="-342900">
              <a:buFont typeface="Arial" panose="020B0604020202020204" pitchFamily="34" charset="0"/>
              <a:buChar char="•"/>
            </a:pPr>
            <a:r>
              <a:rPr lang="en-US" dirty="0"/>
              <a:t>What problem are you trying to solve?</a:t>
            </a:r>
          </a:p>
          <a:p>
            <a:pPr marL="800100" lvl="1" indent="-342900">
              <a:buFont typeface="Arial" panose="020B0604020202020204" pitchFamily="34" charset="0"/>
              <a:buChar char="•"/>
            </a:pPr>
            <a:r>
              <a:rPr lang="en-US" dirty="0"/>
              <a:t>What is the scope of your paper—specific solution </a:t>
            </a:r>
            <a:r>
              <a:rPr lang="en-US" dirty="0">
                <a:solidFill>
                  <a:srgbClr val="FFFF00"/>
                </a:solidFill>
              </a:rPr>
              <a:t>(Product) </a:t>
            </a:r>
            <a:r>
              <a:rPr lang="en-US" dirty="0"/>
              <a:t>or a general study of a tech area </a:t>
            </a:r>
            <a:r>
              <a:rPr lang="en-US" dirty="0">
                <a:solidFill>
                  <a:srgbClr val="FFFF00"/>
                </a:solidFill>
              </a:rPr>
              <a:t>(Research)</a:t>
            </a:r>
          </a:p>
          <a:p>
            <a:pPr marL="342900" indent="-342900">
              <a:buFont typeface="Arial" panose="020B0604020202020204" pitchFamily="34" charset="0"/>
              <a:buChar char="•"/>
            </a:pPr>
            <a:r>
              <a:rPr lang="en-US" dirty="0"/>
              <a:t>Approach</a:t>
            </a:r>
          </a:p>
          <a:p>
            <a:pPr marL="800100" lvl="1" indent="-342900">
              <a:buFont typeface="Arial" panose="020B0604020202020204" pitchFamily="34" charset="0"/>
              <a:buChar char="•"/>
            </a:pPr>
            <a:r>
              <a:rPr lang="en-US" dirty="0">
                <a:solidFill>
                  <a:srgbClr val="FFFF00"/>
                </a:solidFill>
              </a:rPr>
              <a:t>How did you go about solving or making progress on the problem?</a:t>
            </a:r>
          </a:p>
          <a:p>
            <a:pPr marL="800100" lvl="1" indent="-342900">
              <a:buFont typeface="Arial" panose="020B0604020202020204" pitchFamily="34" charset="0"/>
              <a:buChar char="•"/>
            </a:pPr>
            <a:r>
              <a:rPr lang="en-US" dirty="0"/>
              <a:t>What was the extent of your work?</a:t>
            </a:r>
          </a:p>
          <a:p>
            <a:pPr marL="800100" lvl="1" indent="-342900">
              <a:buFont typeface="Arial" panose="020B0604020202020204" pitchFamily="34" charset="0"/>
              <a:buChar char="•"/>
            </a:pPr>
            <a:r>
              <a:rPr lang="en-US" dirty="0"/>
              <a:t>How far did you go to explore the options</a:t>
            </a:r>
          </a:p>
          <a:p>
            <a:pPr marL="342900" indent="-342900">
              <a:buFont typeface="Arial" panose="020B0604020202020204" pitchFamily="34" charset="0"/>
              <a:buChar char="•"/>
            </a:pPr>
            <a:r>
              <a:rPr lang="en-US" dirty="0"/>
              <a:t>Results</a:t>
            </a:r>
          </a:p>
          <a:p>
            <a:pPr marL="800100" lvl="1" indent="-342900">
              <a:buFont typeface="Arial" panose="020B0604020202020204" pitchFamily="34" charset="0"/>
              <a:buChar char="•"/>
            </a:pPr>
            <a:r>
              <a:rPr lang="en-US" dirty="0"/>
              <a:t>What was your answer?</a:t>
            </a:r>
          </a:p>
          <a:p>
            <a:pPr marL="800100" lvl="1" indent="-342900">
              <a:buFont typeface="Arial" panose="020B0604020202020204" pitchFamily="34" charset="0"/>
              <a:buChar char="•"/>
            </a:pPr>
            <a:r>
              <a:rPr lang="en-US" dirty="0"/>
              <a:t>How was your approach better than other potential approaches?  </a:t>
            </a:r>
          </a:p>
          <a:p>
            <a:pPr marL="800100" lvl="1" indent="-342900">
              <a:buFont typeface="Arial" panose="020B0604020202020204" pitchFamily="34" charset="0"/>
              <a:buChar char="•"/>
            </a:pPr>
            <a:r>
              <a:rPr lang="en-US" dirty="0">
                <a:solidFill>
                  <a:srgbClr val="FFFF00"/>
                </a:solidFill>
              </a:rPr>
              <a:t>Faster, Cheaper, smaller, more precise?</a:t>
            </a:r>
          </a:p>
          <a:p>
            <a:pPr marL="800100" lvl="1" indent="-342900">
              <a:buFont typeface="Arial" panose="020B0604020202020204" pitchFamily="34" charset="0"/>
              <a:buChar char="•"/>
            </a:pPr>
            <a:r>
              <a:rPr lang="en-US" dirty="0"/>
              <a:t>Go for concise answers rather than vagueness</a:t>
            </a:r>
          </a:p>
          <a:p>
            <a:pPr marL="342900" indent="-342900">
              <a:buFont typeface="Arial" panose="020B0604020202020204" pitchFamily="34" charset="0"/>
              <a:buChar char="•"/>
            </a:pPr>
            <a:r>
              <a:rPr lang="en-US" dirty="0"/>
              <a:t>Conclusions</a:t>
            </a:r>
          </a:p>
          <a:p>
            <a:pPr marL="800100" lvl="1" indent="-342900">
              <a:buFont typeface="Arial" panose="020B0604020202020204" pitchFamily="34" charset="0"/>
              <a:buChar char="•"/>
            </a:pPr>
            <a:r>
              <a:rPr lang="en-US" dirty="0">
                <a:solidFill>
                  <a:srgbClr val="FFFF00"/>
                </a:solidFill>
              </a:rPr>
              <a:t>What are the implications of your answer?  </a:t>
            </a:r>
          </a:p>
          <a:p>
            <a:pPr marL="800100" lvl="1" indent="-342900">
              <a:buFont typeface="Arial" panose="020B0604020202020204" pitchFamily="34" charset="0"/>
              <a:buChar char="•"/>
            </a:pPr>
            <a:r>
              <a:rPr lang="en-US" dirty="0"/>
              <a:t>Is it going to change the world, be a nice hack or simply serve that this approach is not the way to go?</a:t>
            </a:r>
          </a:p>
          <a:p>
            <a:pPr marL="800100" lvl="1" indent="-342900">
              <a:buFont typeface="Arial" panose="020B0604020202020204" pitchFamily="34" charset="0"/>
              <a:buChar char="•"/>
            </a:pPr>
            <a:r>
              <a:rPr lang="en-US" dirty="0"/>
              <a:t>Are your results applicable only to your issue or across  a large spectrum of problems/ opportunities</a:t>
            </a:r>
          </a:p>
        </p:txBody>
      </p:sp>
    </p:spTree>
    <p:extLst>
      <p:ext uri="{BB962C8B-B14F-4D97-AF65-F5344CB8AC3E}">
        <p14:creationId xmlns:p14="http://schemas.microsoft.com/office/powerpoint/2010/main" val="14340418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072" y="144495"/>
            <a:ext cx="8411441" cy="886159"/>
          </a:xfrm>
        </p:spPr>
        <p:txBody>
          <a:bodyPr>
            <a:noAutofit/>
          </a:bodyPr>
          <a:lstStyle/>
          <a:p>
            <a:r>
              <a:rPr lang="en-US" sz="3600" dirty="0"/>
              <a:t>Other Considerations on Abstracts</a:t>
            </a:r>
          </a:p>
        </p:txBody>
      </p:sp>
      <p:sp>
        <p:nvSpPr>
          <p:cNvPr id="3" name="Content Placeholder 2"/>
          <p:cNvSpPr>
            <a:spLocks noGrp="1"/>
          </p:cNvSpPr>
          <p:nvPr>
            <p:ph idx="1"/>
          </p:nvPr>
        </p:nvSpPr>
        <p:spPr>
          <a:xfrm>
            <a:off x="535132" y="920879"/>
            <a:ext cx="7886700" cy="3578385"/>
          </a:xfrm>
        </p:spPr>
        <p:txBody>
          <a:bodyPr/>
          <a:lstStyle/>
          <a:p>
            <a:pPr marL="342900" indent="-342900">
              <a:buFont typeface="Arial" panose="020B0604020202020204" pitchFamily="34" charset="0"/>
              <a:buChar char="•"/>
            </a:pPr>
            <a:r>
              <a:rPr lang="en-US" dirty="0"/>
              <a:t>Abstract limit of 150 to 200 words is typical</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Any major restrictions of the subject technology or product should be stated</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Avoid noncommittal words like “could”, “might”, “may”  (you should be definitive on your approach)</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Include at least a half dozen search words and phrases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14528000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9431" y="466613"/>
            <a:ext cx="7886700" cy="886159"/>
          </a:xfrm>
        </p:spPr>
        <p:txBody>
          <a:bodyPr/>
          <a:lstStyle/>
          <a:p>
            <a:r>
              <a:rPr lang="en-US" dirty="0"/>
              <a:t>Conclusion on Abstracts</a:t>
            </a:r>
          </a:p>
        </p:txBody>
      </p:sp>
      <p:sp>
        <p:nvSpPr>
          <p:cNvPr id="3" name="Content Placeholder 2"/>
          <p:cNvSpPr>
            <a:spLocks noGrp="1"/>
          </p:cNvSpPr>
          <p:nvPr>
            <p:ph idx="1"/>
          </p:nvPr>
        </p:nvSpPr>
        <p:spPr>
          <a:xfrm>
            <a:off x="639041" y="1606680"/>
            <a:ext cx="7886700" cy="2476948"/>
          </a:xfrm>
        </p:spPr>
        <p:txBody>
          <a:bodyPr/>
          <a:lstStyle/>
          <a:p>
            <a:r>
              <a:rPr lang="en-US" dirty="0"/>
              <a:t>A Well-written abstract sets up your paper for success since it is a </a:t>
            </a:r>
            <a:r>
              <a:rPr lang="en-US" dirty="0">
                <a:solidFill>
                  <a:srgbClr val="FFFF00"/>
                </a:solidFill>
              </a:rPr>
              <a:t>personal marketing engine that allows all with an internet engine to find your work</a:t>
            </a:r>
          </a:p>
          <a:p>
            <a:endParaRPr lang="en-US" dirty="0"/>
          </a:p>
          <a:p>
            <a:r>
              <a:rPr lang="en-US" dirty="0"/>
              <a:t>To write a final, concise abstract requires a lot of work and is </a:t>
            </a:r>
            <a:r>
              <a:rPr lang="en-US" dirty="0">
                <a:solidFill>
                  <a:srgbClr val="FFFF00"/>
                </a:solidFill>
              </a:rPr>
              <a:t>best accomplished after the body of the paper is done.</a:t>
            </a:r>
          </a:p>
        </p:txBody>
      </p:sp>
    </p:spTree>
    <p:extLst>
      <p:ext uri="{BB962C8B-B14F-4D97-AF65-F5344CB8AC3E}">
        <p14:creationId xmlns:p14="http://schemas.microsoft.com/office/powerpoint/2010/main" val="189853495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07918" y="18411"/>
            <a:ext cx="6868391" cy="954107"/>
          </a:xfrm>
          <a:prstGeom prst="rect">
            <a:avLst/>
          </a:prstGeom>
          <a:noFill/>
        </p:spPr>
        <p:txBody>
          <a:bodyPr wrap="square" rtlCol="0">
            <a:spAutoFit/>
          </a:bodyPr>
          <a:lstStyle/>
          <a:p>
            <a:r>
              <a:rPr lang="en-US" sz="2800" dirty="0">
                <a:solidFill>
                  <a:prstClr val="white"/>
                </a:solidFill>
              </a:rPr>
              <a:t>Extra Credit Opportunity: Attend Silicon Valley Leaders Symposium</a:t>
            </a:r>
          </a:p>
        </p:txBody>
      </p:sp>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24547" y="972518"/>
            <a:ext cx="5823276" cy="54251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Rectangle 4"/>
          <p:cNvSpPr/>
          <p:nvPr/>
        </p:nvSpPr>
        <p:spPr>
          <a:xfrm>
            <a:off x="60595" y="6440780"/>
            <a:ext cx="9047747" cy="369332"/>
          </a:xfrm>
          <a:prstGeom prst="rect">
            <a:avLst/>
          </a:prstGeom>
          <a:noFill/>
        </p:spPr>
        <p:txBody>
          <a:bodyPr wrap="square">
            <a:spAutoFit/>
          </a:bodyPr>
          <a:lstStyle/>
          <a:p>
            <a:pPr algn="ctr"/>
            <a:r>
              <a:rPr lang="en-US" dirty="0">
                <a:solidFill>
                  <a:prstClr val="white"/>
                </a:solidFill>
                <a:hlinkClick r:id="rId3"/>
              </a:rPr>
              <a:t>https://engineering.sjsu.edu/our-college/events/silicon-valley-leaders-symposium</a:t>
            </a:r>
            <a:endParaRPr lang="en-US" dirty="0">
              <a:solidFill>
                <a:prstClr val="white"/>
              </a:solidFill>
            </a:endParaRPr>
          </a:p>
        </p:txBody>
      </p:sp>
    </p:spTree>
    <p:extLst>
      <p:ext uri="{BB962C8B-B14F-4D97-AF65-F5344CB8AC3E}">
        <p14:creationId xmlns:p14="http://schemas.microsoft.com/office/powerpoint/2010/main" val="324790595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134105"/>
            <a:ext cx="9060873" cy="886159"/>
          </a:xfrm>
        </p:spPr>
        <p:txBody>
          <a:bodyPr>
            <a:normAutofit fontScale="90000"/>
          </a:bodyPr>
          <a:lstStyle/>
          <a:p>
            <a:r>
              <a:rPr lang="en-US" dirty="0"/>
              <a:t>Autonomous Vehicle Navigation </a:t>
            </a:r>
          </a:p>
        </p:txBody>
      </p:sp>
      <p:sp>
        <p:nvSpPr>
          <p:cNvPr id="4" name="Rectangle 3"/>
          <p:cNvSpPr/>
          <p:nvPr/>
        </p:nvSpPr>
        <p:spPr>
          <a:xfrm>
            <a:off x="0" y="990610"/>
            <a:ext cx="9144000" cy="5509200"/>
          </a:xfrm>
          <a:prstGeom prst="rect">
            <a:avLst/>
          </a:prstGeom>
        </p:spPr>
        <p:txBody>
          <a:bodyPr wrap="square">
            <a:spAutoFit/>
          </a:bodyPr>
          <a:lstStyle/>
          <a:p>
            <a:r>
              <a:rPr lang="en-US" sz="2200" dirty="0">
                <a:solidFill>
                  <a:schemeClr val="bg1"/>
                </a:solidFill>
              </a:rPr>
              <a:t>ABSTRACT— (Motivation) </a:t>
            </a:r>
            <a:r>
              <a:rPr lang="en-US" sz="2200" dirty="0">
                <a:solidFill>
                  <a:srgbClr val="FFC000"/>
                </a:solidFill>
              </a:rPr>
              <a:t>Autonomous vehicle navigation has gained increasing importance in various growing application areas. In this paper we describe a system that navigates the vehicle autonomously to its destination.</a:t>
            </a:r>
            <a:r>
              <a:rPr lang="en-US" sz="2200" dirty="0">
                <a:solidFill>
                  <a:schemeClr val="bg1"/>
                </a:solidFill>
              </a:rPr>
              <a:t> (Problem Statement) </a:t>
            </a:r>
            <a:r>
              <a:rPr lang="en-US" sz="2200" dirty="0">
                <a:solidFill>
                  <a:srgbClr val="FFFF00"/>
                </a:solidFill>
              </a:rPr>
              <a:t>In non-urban Domains such as open deserts, the problem of successful GPS-based navigation appears to be almost solved while navigation in urban domains, particularly in the close vicinity of buildings, is still a challenging problem. In such situations GPS accuracy significantly drops down due to unavailability of GPS signal. </a:t>
            </a:r>
            <a:r>
              <a:rPr lang="en-US" sz="2200" dirty="0">
                <a:solidFill>
                  <a:schemeClr val="bg1"/>
                </a:solidFill>
              </a:rPr>
              <a:t>(Approach) </a:t>
            </a:r>
            <a:r>
              <a:rPr lang="en-US" sz="2200" dirty="0">
                <a:solidFill>
                  <a:srgbClr val="FF0000"/>
                </a:solidFill>
              </a:rPr>
              <a:t>This system provides a communication between vehicle and internet using a GPRS modem. This system is interfaced with OSRM open source map through internet. </a:t>
            </a:r>
            <a:r>
              <a:rPr lang="en-US" sz="2200" dirty="0">
                <a:solidFill>
                  <a:schemeClr val="bg1"/>
                </a:solidFill>
              </a:rPr>
              <a:t>(Results) </a:t>
            </a:r>
            <a:r>
              <a:rPr lang="en-US" sz="2200" dirty="0">
                <a:solidFill>
                  <a:srgbClr val="FF0000"/>
                </a:solidFill>
              </a:rPr>
              <a:t>This project improves the efficiency in navigation by using location information from inertial sensors to complement GPS signals. This system also uses a rotatable laser range finder for improved obstacle sensing. </a:t>
            </a:r>
            <a:r>
              <a:rPr lang="en-US" sz="2200" dirty="0">
                <a:solidFill>
                  <a:schemeClr val="bg1"/>
                </a:solidFill>
              </a:rPr>
              <a:t>(Summary) The autonomous vehicle navigation system has broad applications for self driving vehicles.  </a:t>
            </a:r>
          </a:p>
          <a:p>
            <a:r>
              <a:rPr lang="en-US" sz="2200" dirty="0">
                <a:solidFill>
                  <a:schemeClr val="bg1"/>
                </a:solidFill>
              </a:rPr>
              <a:t>KEYWORDS— GPS, GPRS, compass, navigation, localization, inertial, laser</a:t>
            </a:r>
          </a:p>
        </p:txBody>
      </p:sp>
    </p:spTree>
    <p:extLst>
      <p:ext uri="{BB962C8B-B14F-4D97-AF65-F5344CB8AC3E}">
        <p14:creationId xmlns:p14="http://schemas.microsoft.com/office/powerpoint/2010/main" val="375760519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 y="206841"/>
            <a:ext cx="8950220" cy="886159"/>
          </a:xfrm>
        </p:spPr>
        <p:txBody>
          <a:bodyPr>
            <a:normAutofit fontScale="90000"/>
          </a:bodyPr>
          <a:lstStyle/>
          <a:p>
            <a:pPr algn="ctr"/>
            <a:r>
              <a:rPr lang="en-US" dirty="0"/>
              <a:t>Executive Summary vs Abstract</a:t>
            </a:r>
            <a:br>
              <a:rPr lang="en-US" dirty="0"/>
            </a:br>
            <a:r>
              <a:rPr lang="en-US" dirty="0"/>
              <a:t>Audience Matters</a:t>
            </a:r>
            <a:br>
              <a:rPr lang="en-US" dirty="0"/>
            </a:br>
            <a:endParaRPr lang="en-US" sz="1600" dirty="0"/>
          </a:p>
        </p:txBody>
      </p:sp>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780" y="1307523"/>
            <a:ext cx="8650113" cy="18617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079" y="3818659"/>
            <a:ext cx="8535813" cy="26075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2054493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4823" y="610777"/>
            <a:ext cx="8794486" cy="29009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1516513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7868" y="144495"/>
            <a:ext cx="7886700" cy="886159"/>
          </a:xfrm>
        </p:spPr>
        <p:txBody>
          <a:bodyPr>
            <a:normAutofit fontScale="90000"/>
          </a:bodyPr>
          <a:lstStyle/>
          <a:p>
            <a:r>
              <a:rPr lang="en-US" dirty="0"/>
              <a:t>Example –Power Distribution Monitoring</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8931" y="1521403"/>
            <a:ext cx="8352559" cy="37435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3106460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6255" y="113322"/>
            <a:ext cx="8842663" cy="886159"/>
          </a:xfrm>
        </p:spPr>
        <p:txBody>
          <a:bodyPr>
            <a:noAutofit/>
          </a:bodyPr>
          <a:lstStyle/>
          <a:p>
            <a:r>
              <a:rPr lang="en-US" sz="3200" dirty="0"/>
              <a:t>Example –Power Distribution Monitoring</a:t>
            </a: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6671" y="737755"/>
            <a:ext cx="7911529" cy="36636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3164" y="4401417"/>
            <a:ext cx="5855882" cy="24605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Rectangle 2">
            <a:extLst>
              <a:ext uri="{FF2B5EF4-FFF2-40B4-BE49-F238E27FC236}">
                <a16:creationId xmlns:a16="http://schemas.microsoft.com/office/drawing/2014/main" id="{155B138E-9FA9-47C1-8BFE-D6941DB4FB19}"/>
              </a:ext>
            </a:extLst>
          </p:cNvPr>
          <p:cNvSpPr/>
          <p:nvPr/>
        </p:nvSpPr>
        <p:spPr>
          <a:xfrm>
            <a:off x="832104" y="1197864"/>
            <a:ext cx="7388352" cy="143560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CCC3866-CCDC-4B07-A11A-A8D8A6185D85}"/>
              </a:ext>
            </a:extLst>
          </p:cNvPr>
          <p:cNvSpPr/>
          <p:nvPr/>
        </p:nvSpPr>
        <p:spPr>
          <a:xfrm>
            <a:off x="832104" y="2684624"/>
            <a:ext cx="7388352" cy="164048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052865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7818" y="113322"/>
            <a:ext cx="8728363" cy="886159"/>
          </a:xfrm>
        </p:spPr>
        <p:txBody>
          <a:bodyPr>
            <a:noAutofit/>
          </a:bodyPr>
          <a:lstStyle/>
          <a:p>
            <a:r>
              <a:rPr lang="en-US" sz="3600" dirty="0"/>
              <a:t>Citing in IEEE per IEEE Style Guide</a:t>
            </a:r>
          </a:p>
        </p:txBody>
      </p:sp>
      <p:sp>
        <p:nvSpPr>
          <p:cNvPr id="3" name="Rectangle 2"/>
          <p:cNvSpPr/>
          <p:nvPr/>
        </p:nvSpPr>
        <p:spPr>
          <a:xfrm>
            <a:off x="452386" y="2828836"/>
            <a:ext cx="8171849" cy="646331"/>
          </a:xfrm>
          <a:prstGeom prst="rect">
            <a:avLst/>
          </a:prstGeom>
        </p:spPr>
        <p:txBody>
          <a:bodyPr wrap="square">
            <a:spAutoFit/>
          </a:bodyPr>
          <a:lstStyle/>
          <a:p>
            <a:r>
              <a:rPr lang="en-US" dirty="0">
                <a:solidFill>
                  <a:schemeClr val="bg1"/>
                </a:solidFill>
              </a:rPr>
              <a:t>http://sites.ieee.org/pcs/transactions-of-professional-communication/for-prospective-authors/guidelines-to-follow/guidelines-for-preparing-references/</a:t>
            </a:r>
          </a:p>
        </p:txBody>
      </p:sp>
    </p:spTree>
    <p:extLst>
      <p:ext uri="{BB962C8B-B14F-4D97-AF65-F5344CB8AC3E}">
        <p14:creationId xmlns:p14="http://schemas.microsoft.com/office/powerpoint/2010/main" val="217079496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5523" y="134104"/>
            <a:ext cx="7886700" cy="886159"/>
          </a:xfrm>
        </p:spPr>
        <p:txBody>
          <a:bodyPr/>
          <a:lstStyle/>
          <a:p>
            <a:r>
              <a:rPr lang="en-US" dirty="0"/>
              <a:t>Midterm Paper Rubric</a:t>
            </a: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725" y="1081521"/>
            <a:ext cx="8972550" cy="4924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9531137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2022" y="270717"/>
            <a:ext cx="7886700" cy="886159"/>
          </a:xfrm>
        </p:spPr>
        <p:txBody>
          <a:bodyPr>
            <a:normAutofit fontScale="90000"/>
          </a:bodyPr>
          <a:lstStyle/>
          <a:p>
            <a:pPr algn="ctr"/>
            <a:r>
              <a:rPr lang="en-US" dirty="0"/>
              <a:t>Lecturer Speaking Engagement Sep 23, 2019</a:t>
            </a:r>
          </a:p>
        </p:txBody>
      </p:sp>
      <p:sp>
        <p:nvSpPr>
          <p:cNvPr id="3" name="Content Placeholder 2"/>
          <p:cNvSpPr>
            <a:spLocks noGrp="1"/>
          </p:cNvSpPr>
          <p:nvPr>
            <p:ph idx="1"/>
          </p:nvPr>
        </p:nvSpPr>
        <p:spPr>
          <a:xfrm>
            <a:off x="647900" y="1502114"/>
            <a:ext cx="7886700" cy="4253793"/>
          </a:xfrm>
        </p:spPr>
        <p:txBody>
          <a:bodyPr>
            <a:normAutofit/>
          </a:bodyPr>
          <a:lstStyle/>
          <a:p>
            <a:r>
              <a:rPr lang="en-US" dirty="0"/>
              <a:t>Makeup Class Options for team (to be finalized by EE </a:t>
            </a:r>
            <a:r>
              <a:rPr lang="en-US" dirty="0" err="1"/>
              <a:t>dept</a:t>
            </a:r>
            <a:r>
              <a:rPr lang="en-US" dirty="0"/>
              <a:t>):</a:t>
            </a:r>
          </a:p>
          <a:p>
            <a:r>
              <a:rPr lang="en-US" dirty="0"/>
              <a:t>Choices---</a:t>
            </a:r>
          </a:p>
          <a:p>
            <a:endParaRPr lang="en-US" dirty="0"/>
          </a:p>
          <a:p>
            <a:r>
              <a:rPr lang="en-US" dirty="0"/>
              <a:t>-4:30 pm Wed, Oct 2</a:t>
            </a:r>
          </a:p>
          <a:p>
            <a:r>
              <a:rPr lang="en-US" dirty="0"/>
              <a:t>-6:00 pm Wed, Oct 2</a:t>
            </a:r>
          </a:p>
          <a:p>
            <a:r>
              <a:rPr lang="en-US" dirty="0"/>
              <a:t>-7:30 pm Wed, Oct 2</a:t>
            </a:r>
          </a:p>
          <a:p>
            <a:endParaRPr lang="en-US" dirty="0"/>
          </a:p>
          <a:p>
            <a:endParaRPr lang="en-US" dirty="0"/>
          </a:p>
          <a:p>
            <a:r>
              <a:rPr lang="en-US" dirty="0"/>
              <a:t>To be clear, Class will be </a:t>
            </a:r>
            <a:r>
              <a:rPr lang="en-US" dirty="0" err="1"/>
              <a:t>Tu</a:t>
            </a:r>
            <a:r>
              <a:rPr lang="en-US" dirty="0"/>
              <a:t> (Oct 1), W (Oct 2), and Thu (Oct 3) during week of Sep 30</a:t>
            </a:r>
          </a:p>
        </p:txBody>
      </p:sp>
    </p:spTree>
    <p:extLst>
      <p:ext uri="{BB962C8B-B14F-4D97-AF65-F5344CB8AC3E}">
        <p14:creationId xmlns:p14="http://schemas.microsoft.com/office/powerpoint/2010/main" val="7499282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Fair Warning</a:t>
            </a:r>
          </a:p>
        </p:txBody>
      </p:sp>
      <p:sp>
        <p:nvSpPr>
          <p:cNvPr id="3" name="Content Placeholder 2"/>
          <p:cNvSpPr>
            <a:spLocks noGrp="1"/>
          </p:cNvSpPr>
          <p:nvPr>
            <p:ph idx="1"/>
          </p:nvPr>
        </p:nvSpPr>
        <p:spPr>
          <a:xfrm>
            <a:off x="570898" y="2252884"/>
            <a:ext cx="7886700" cy="2793963"/>
          </a:xfrm>
        </p:spPr>
        <p:txBody>
          <a:bodyPr/>
          <a:lstStyle/>
          <a:p>
            <a:r>
              <a:rPr lang="en-US" dirty="0"/>
              <a:t>-In Class writing exercise within next two weeks</a:t>
            </a:r>
          </a:p>
          <a:p>
            <a:endParaRPr lang="en-US" dirty="0"/>
          </a:p>
          <a:p>
            <a:r>
              <a:rPr lang="en-US" dirty="0"/>
              <a:t>-Will be at BEGINNING of class with 30 min allowed INCLUDING Instructions (which begin promptly at 4:30pm or 7:30pm)</a:t>
            </a:r>
          </a:p>
          <a:p>
            <a:endParaRPr lang="en-US" dirty="0"/>
          </a:p>
          <a:p>
            <a:r>
              <a:rPr lang="en-US" dirty="0"/>
              <a:t>-Attend your own section unless granted permission at least 24 hours in advance</a:t>
            </a:r>
          </a:p>
          <a:p>
            <a:endParaRPr lang="en-US" dirty="0"/>
          </a:p>
          <a:p>
            <a:endParaRPr lang="en-US" dirty="0"/>
          </a:p>
        </p:txBody>
      </p:sp>
    </p:spTree>
    <p:extLst>
      <p:ext uri="{BB962C8B-B14F-4D97-AF65-F5344CB8AC3E}">
        <p14:creationId xmlns:p14="http://schemas.microsoft.com/office/powerpoint/2010/main" val="16800485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1541378" y="553050"/>
            <a:ext cx="5619823" cy="1044744"/>
          </a:xfrm>
        </p:spPr>
        <p:txBody>
          <a:bodyPr>
            <a:normAutofit fontScale="90000"/>
          </a:bodyPr>
          <a:lstStyle/>
          <a:p>
            <a:pPr algn="ctr"/>
            <a:r>
              <a:rPr lang="en-US" dirty="0" err="1"/>
              <a:t>Ch</a:t>
            </a:r>
            <a:r>
              <a:rPr lang="en-US" dirty="0"/>
              <a:t> 4: Person</a:t>
            </a:r>
            <a:br>
              <a:rPr lang="en-US" dirty="0"/>
            </a:br>
            <a:br>
              <a:rPr lang="en-US" dirty="0"/>
            </a:br>
            <a:br>
              <a:rPr lang="en-US" dirty="0"/>
            </a:br>
            <a:r>
              <a:rPr lang="en-US" dirty="0"/>
              <a:t> Evolution of Engineering </a:t>
            </a:r>
          </a:p>
        </p:txBody>
      </p:sp>
      <p:sp>
        <p:nvSpPr>
          <p:cNvPr id="12" name="Text Placeholder 11"/>
          <p:cNvSpPr>
            <a:spLocks noGrp="1"/>
          </p:cNvSpPr>
          <p:nvPr>
            <p:ph type="body" sz="quarter" idx="15"/>
          </p:nvPr>
        </p:nvSpPr>
        <p:spPr/>
        <p:txBody>
          <a:bodyPr/>
          <a:lstStyle/>
          <a:p>
            <a:endParaRPr lang="en-US"/>
          </a:p>
        </p:txBody>
      </p:sp>
      <p:sp>
        <p:nvSpPr>
          <p:cNvPr id="13" name="TextBox 12"/>
          <p:cNvSpPr txBox="1"/>
          <p:nvPr/>
        </p:nvSpPr>
        <p:spPr>
          <a:xfrm>
            <a:off x="155863" y="3581316"/>
            <a:ext cx="2422779" cy="646331"/>
          </a:xfrm>
          <a:prstGeom prst="rect">
            <a:avLst/>
          </a:prstGeom>
          <a:noFill/>
          <a:ln>
            <a:solidFill>
              <a:schemeClr val="bg1"/>
            </a:solidFill>
          </a:ln>
        </p:spPr>
        <p:txBody>
          <a:bodyPr wrap="none" rtlCol="0">
            <a:spAutoFit/>
          </a:bodyPr>
          <a:lstStyle/>
          <a:p>
            <a:r>
              <a:rPr lang="en-US" sz="3600" dirty="0" err="1">
                <a:solidFill>
                  <a:schemeClr val="bg1"/>
                </a:solidFill>
              </a:rPr>
              <a:t>PreModern</a:t>
            </a:r>
            <a:r>
              <a:rPr lang="en-US" sz="3600" dirty="0">
                <a:solidFill>
                  <a:schemeClr val="bg1"/>
                </a:solidFill>
              </a:rPr>
              <a:t> </a:t>
            </a:r>
          </a:p>
        </p:txBody>
      </p:sp>
      <p:sp>
        <p:nvSpPr>
          <p:cNvPr id="14" name="TextBox 13"/>
          <p:cNvSpPr txBox="1"/>
          <p:nvPr/>
        </p:nvSpPr>
        <p:spPr>
          <a:xfrm>
            <a:off x="3373582" y="3591707"/>
            <a:ext cx="2992679" cy="646331"/>
          </a:xfrm>
          <a:prstGeom prst="rect">
            <a:avLst/>
          </a:prstGeom>
          <a:noFill/>
          <a:ln>
            <a:solidFill>
              <a:schemeClr val="bg1"/>
            </a:solidFill>
          </a:ln>
        </p:spPr>
        <p:txBody>
          <a:bodyPr wrap="none" rtlCol="0">
            <a:spAutoFit/>
          </a:bodyPr>
          <a:lstStyle/>
          <a:p>
            <a:r>
              <a:rPr lang="en-US" sz="3600" dirty="0">
                <a:solidFill>
                  <a:schemeClr val="bg1"/>
                </a:solidFill>
              </a:rPr>
              <a:t>Contemporary </a:t>
            </a:r>
          </a:p>
        </p:txBody>
      </p:sp>
      <p:sp>
        <p:nvSpPr>
          <p:cNvPr id="15" name="TextBox 14"/>
          <p:cNvSpPr txBox="1"/>
          <p:nvPr/>
        </p:nvSpPr>
        <p:spPr>
          <a:xfrm>
            <a:off x="7197436" y="3581316"/>
            <a:ext cx="1152367" cy="646331"/>
          </a:xfrm>
          <a:prstGeom prst="rect">
            <a:avLst/>
          </a:prstGeom>
          <a:noFill/>
          <a:ln>
            <a:solidFill>
              <a:schemeClr val="bg1"/>
            </a:solidFill>
          </a:ln>
        </p:spPr>
        <p:txBody>
          <a:bodyPr wrap="none" rtlCol="0">
            <a:spAutoFit/>
          </a:bodyPr>
          <a:lstStyle/>
          <a:p>
            <a:r>
              <a:rPr lang="en-US" sz="3600" dirty="0">
                <a:solidFill>
                  <a:schemeClr val="bg1"/>
                </a:solidFill>
              </a:rPr>
              <a:t>Focal</a:t>
            </a:r>
          </a:p>
        </p:txBody>
      </p:sp>
      <p:cxnSp>
        <p:nvCxnSpPr>
          <p:cNvPr id="17" name="Straight Arrow Connector 16"/>
          <p:cNvCxnSpPr>
            <a:stCxn id="13" idx="3"/>
            <a:endCxn id="14" idx="1"/>
          </p:cNvCxnSpPr>
          <p:nvPr/>
        </p:nvCxnSpPr>
        <p:spPr>
          <a:xfrm>
            <a:off x="2578642" y="3904482"/>
            <a:ext cx="794940" cy="10391"/>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p:nvCxnSpPr>
        <p:spPr>
          <a:xfrm>
            <a:off x="6366261" y="3912456"/>
            <a:ext cx="794940" cy="10391"/>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184314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07868" y="373095"/>
            <a:ext cx="7886700" cy="886159"/>
          </a:xfrm>
        </p:spPr>
        <p:txBody>
          <a:bodyPr>
            <a:normAutofit fontScale="90000"/>
          </a:bodyPr>
          <a:lstStyle/>
          <a:p>
            <a:r>
              <a:rPr lang="en-US" dirty="0"/>
              <a:t>Contrast of </a:t>
            </a:r>
            <a:r>
              <a:rPr lang="en-US" dirty="0" err="1"/>
              <a:t>PreModern</a:t>
            </a:r>
            <a:r>
              <a:rPr lang="en-US" dirty="0"/>
              <a:t> and Contemporary Engineering</a:t>
            </a:r>
          </a:p>
        </p:txBody>
      </p:sp>
      <p:graphicFrame>
        <p:nvGraphicFramePr>
          <p:cNvPr id="10" name="Content Placeholder 9"/>
          <p:cNvGraphicFramePr>
            <a:graphicFrameLocks noGrp="1"/>
          </p:cNvGraphicFramePr>
          <p:nvPr>
            <p:ph sz="quarter" idx="12"/>
            <p:extLst>
              <p:ext uri="{D42A27DB-BD31-4B8C-83A1-F6EECF244321}">
                <p14:modId xmlns:p14="http://schemas.microsoft.com/office/powerpoint/2010/main" val="3071698272"/>
              </p:ext>
            </p:extLst>
          </p:nvPr>
        </p:nvGraphicFramePr>
        <p:xfrm>
          <a:off x="463041" y="1669568"/>
          <a:ext cx="8088088" cy="4358640"/>
        </p:xfrm>
        <a:graphic>
          <a:graphicData uri="http://schemas.openxmlformats.org/drawingml/2006/table">
            <a:tbl>
              <a:tblPr firstRow="1" bandRow="1">
                <a:tableStyleId>{5C22544A-7EE6-4342-B048-85BDC9FD1C3A}</a:tableStyleId>
              </a:tblPr>
              <a:tblGrid>
                <a:gridCol w="2022022">
                  <a:extLst>
                    <a:ext uri="{9D8B030D-6E8A-4147-A177-3AD203B41FA5}">
                      <a16:colId xmlns:a16="http://schemas.microsoft.com/office/drawing/2014/main" val="20000"/>
                    </a:ext>
                  </a:extLst>
                </a:gridCol>
                <a:gridCol w="2022022">
                  <a:extLst>
                    <a:ext uri="{9D8B030D-6E8A-4147-A177-3AD203B41FA5}">
                      <a16:colId xmlns:a16="http://schemas.microsoft.com/office/drawing/2014/main" val="20001"/>
                    </a:ext>
                  </a:extLst>
                </a:gridCol>
                <a:gridCol w="2022022">
                  <a:extLst>
                    <a:ext uri="{9D8B030D-6E8A-4147-A177-3AD203B41FA5}">
                      <a16:colId xmlns:a16="http://schemas.microsoft.com/office/drawing/2014/main" val="20002"/>
                    </a:ext>
                  </a:extLst>
                </a:gridCol>
                <a:gridCol w="2022022">
                  <a:extLst>
                    <a:ext uri="{9D8B030D-6E8A-4147-A177-3AD203B41FA5}">
                      <a16:colId xmlns:a16="http://schemas.microsoft.com/office/drawing/2014/main" val="20003"/>
                    </a:ext>
                  </a:extLst>
                </a:gridCol>
              </a:tblGrid>
              <a:tr h="370840">
                <a:tc gridSpan="2">
                  <a:txBody>
                    <a:bodyPr/>
                    <a:lstStyle/>
                    <a:p>
                      <a:pPr algn="ctr"/>
                      <a:r>
                        <a:rPr lang="en-US" sz="2800" dirty="0"/>
                        <a:t>Premodern</a:t>
                      </a:r>
                    </a:p>
                  </a:txBody>
                  <a:tcPr/>
                </a:tc>
                <a:tc hMerge="1">
                  <a:txBody>
                    <a:bodyPr/>
                    <a:lstStyle/>
                    <a:p>
                      <a:endParaRPr lang="en-US" dirty="0"/>
                    </a:p>
                  </a:txBody>
                  <a:tcPr/>
                </a:tc>
                <a:tc gridSpan="2">
                  <a:txBody>
                    <a:bodyPr/>
                    <a:lstStyle/>
                    <a:p>
                      <a:pPr algn="ctr"/>
                      <a:r>
                        <a:rPr lang="en-US" sz="2800" dirty="0"/>
                        <a:t>Contemporary</a:t>
                      </a:r>
                    </a:p>
                  </a:txBody>
                  <a:tcPr/>
                </a:tc>
                <a:tc hMerge="1">
                  <a:txBody>
                    <a:bodyPr/>
                    <a:lstStyle/>
                    <a:p>
                      <a:endParaRPr lang="en-US" dirty="0"/>
                    </a:p>
                  </a:txBody>
                  <a:tcPr/>
                </a:tc>
                <a:extLst>
                  <a:ext uri="{0D108BD9-81ED-4DB2-BD59-A6C34878D82A}">
                    <a16:rowId xmlns:a16="http://schemas.microsoft.com/office/drawing/2014/main" val="10000"/>
                  </a:ext>
                </a:extLst>
              </a:tr>
              <a:tr h="370840">
                <a:tc>
                  <a:txBody>
                    <a:bodyPr/>
                    <a:lstStyle/>
                    <a:p>
                      <a:r>
                        <a:rPr lang="en-US" dirty="0">
                          <a:solidFill>
                            <a:schemeClr val="tx1"/>
                          </a:solidFill>
                        </a:rPr>
                        <a:t>Practicality</a:t>
                      </a:r>
                    </a:p>
                    <a:p>
                      <a:endParaRPr lang="en-US" dirty="0">
                        <a:solidFill>
                          <a:schemeClr val="tx1"/>
                        </a:solidFill>
                      </a:endParaRPr>
                    </a:p>
                    <a:p>
                      <a:r>
                        <a:rPr lang="en-US" dirty="0">
                          <a:solidFill>
                            <a:schemeClr val="tx1"/>
                          </a:solidFill>
                        </a:rPr>
                        <a:t>“Make it work for this need”</a:t>
                      </a:r>
                    </a:p>
                  </a:txBody>
                  <a:tcPr/>
                </a:tc>
                <a:tc>
                  <a:txBody>
                    <a:bodyPr/>
                    <a:lstStyle/>
                    <a:p>
                      <a:r>
                        <a:rPr lang="en-US" dirty="0">
                          <a:solidFill>
                            <a:schemeClr val="tx1"/>
                          </a:solidFill>
                        </a:rPr>
                        <a:t>Brooklyn</a:t>
                      </a:r>
                      <a:r>
                        <a:rPr lang="en-US" baseline="0" dirty="0">
                          <a:solidFill>
                            <a:schemeClr val="tx1"/>
                          </a:solidFill>
                        </a:rPr>
                        <a:t> Bridge</a:t>
                      </a:r>
                      <a:endParaRPr lang="en-US" dirty="0">
                        <a:solidFill>
                          <a:schemeClr val="tx1"/>
                        </a:solidFill>
                      </a:endParaRPr>
                    </a:p>
                  </a:txBody>
                  <a:tcPr/>
                </a:tc>
                <a:tc>
                  <a:txBody>
                    <a:bodyPr/>
                    <a:lstStyle/>
                    <a:p>
                      <a:r>
                        <a:rPr lang="en-US" dirty="0">
                          <a:solidFill>
                            <a:schemeClr val="tx1"/>
                          </a:solidFill>
                        </a:rPr>
                        <a:t>Pragmatism</a:t>
                      </a:r>
                    </a:p>
                    <a:p>
                      <a:endParaRPr lang="en-US" dirty="0">
                        <a:solidFill>
                          <a:schemeClr val="tx1"/>
                        </a:solidFill>
                      </a:endParaRPr>
                    </a:p>
                    <a:p>
                      <a:r>
                        <a:rPr lang="en-US" dirty="0">
                          <a:solidFill>
                            <a:schemeClr val="tx1"/>
                          </a:solidFill>
                        </a:rPr>
                        <a:t>“Make it work</a:t>
                      </a:r>
                      <a:r>
                        <a:rPr lang="en-US" baseline="0" dirty="0">
                          <a:solidFill>
                            <a:schemeClr val="tx1"/>
                          </a:solidFill>
                        </a:rPr>
                        <a:t> for many needs”</a:t>
                      </a:r>
                      <a:r>
                        <a:rPr lang="en-US" dirty="0">
                          <a:solidFill>
                            <a:schemeClr val="tx1"/>
                          </a:solidFill>
                        </a:rPr>
                        <a:t> </a:t>
                      </a:r>
                    </a:p>
                  </a:txBody>
                  <a:tcPr/>
                </a:tc>
                <a:tc>
                  <a:txBody>
                    <a:bodyPr/>
                    <a:lstStyle/>
                    <a:p>
                      <a:r>
                        <a:rPr lang="en-US" dirty="0">
                          <a:solidFill>
                            <a:schemeClr val="tx1"/>
                          </a:solidFill>
                        </a:rPr>
                        <a:t>Standards for Telecom, UL, </a:t>
                      </a:r>
                      <a:r>
                        <a:rPr lang="en-US" dirty="0" err="1">
                          <a:solidFill>
                            <a:schemeClr val="tx1"/>
                          </a:solidFill>
                        </a:rPr>
                        <a:t>etc</a:t>
                      </a:r>
                      <a:endParaRPr lang="en-US" dirty="0">
                        <a:solidFill>
                          <a:schemeClr val="tx1"/>
                        </a:solidFill>
                      </a:endParaRPr>
                    </a:p>
                  </a:txBody>
                  <a:tcPr/>
                </a:tc>
                <a:extLst>
                  <a:ext uri="{0D108BD9-81ED-4DB2-BD59-A6C34878D82A}">
                    <a16:rowId xmlns:a16="http://schemas.microsoft.com/office/drawing/2014/main" val="10001"/>
                  </a:ext>
                </a:extLst>
              </a:tr>
              <a:tr h="370840">
                <a:tc>
                  <a:txBody>
                    <a:bodyPr/>
                    <a:lstStyle/>
                    <a:p>
                      <a:r>
                        <a:rPr lang="en-US" dirty="0">
                          <a:solidFill>
                            <a:schemeClr val="tx1"/>
                          </a:solidFill>
                        </a:rPr>
                        <a:t>Effectiveness </a:t>
                      </a:r>
                    </a:p>
                    <a:p>
                      <a:endParaRPr lang="en-US" dirty="0">
                        <a:solidFill>
                          <a:schemeClr val="tx1"/>
                        </a:solidFill>
                      </a:endParaRPr>
                    </a:p>
                    <a:p>
                      <a:r>
                        <a:rPr lang="en-US" dirty="0">
                          <a:solidFill>
                            <a:schemeClr val="tx1"/>
                          </a:solidFill>
                        </a:rPr>
                        <a:t>“ Get the job done in</a:t>
                      </a:r>
                      <a:r>
                        <a:rPr lang="en-US" baseline="0" dirty="0">
                          <a:solidFill>
                            <a:schemeClr val="tx1"/>
                          </a:solidFill>
                        </a:rPr>
                        <a:t> the immediate case”</a:t>
                      </a:r>
                      <a:endParaRPr lang="en-US" dirty="0">
                        <a:solidFill>
                          <a:schemeClr val="tx1"/>
                        </a:solidFill>
                      </a:endParaRPr>
                    </a:p>
                  </a:txBody>
                  <a:tcPr/>
                </a:tc>
                <a:tc>
                  <a:txBody>
                    <a:bodyPr/>
                    <a:lstStyle/>
                    <a:p>
                      <a:r>
                        <a:rPr lang="en-US" dirty="0">
                          <a:solidFill>
                            <a:schemeClr val="tx1"/>
                          </a:solidFill>
                        </a:rPr>
                        <a:t>Local</a:t>
                      </a:r>
                      <a:r>
                        <a:rPr lang="en-US" baseline="0" dirty="0">
                          <a:solidFill>
                            <a:schemeClr val="tx1"/>
                          </a:solidFill>
                        </a:rPr>
                        <a:t> Electric Power</a:t>
                      </a:r>
                      <a:endParaRPr lang="en-US" dirty="0">
                        <a:solidFill>
                          <a:schemeClr val="tx1"/>
                        </a:solidFill>
                      </a:endParaRPr>
                    </a:p>
                  </a:txBody>
                  <a:tcPr/>
                </a:tc>
                <a:tc>
                  <a:txBody>
                    <a:bodyPr/>
                    <a:lstStyle/>
                    <a:p>
                      <a:r>
                        <a:rPr lang="en-US" dirty="0">
                          <a:solidFill>
                            <a:schemeClr val="tx1"/>
                          </a:solidFill>
                        </a:rPr>
                        <a:t>Efficiency</a:t>
                      </a:r>
                    </a:p>
                    <a:p>
                      <a:endParaRPr lang="en-US" dirty="0">
                        <a:solidFill>
                          <a:schemeClr val="tx1"/>
                        </a:solidFill>
                      </a:endParaRPr>
                    </a:p>
                    <a:p>
                      <a:r>
                        <a:rPr lang="en-US" dirty="0">
                          <a:solidFill>
                            <a:schemeClr val="tx1"/>
                          </a:solidFill>
                        </a:rPr>
                        <a:t>“Get the job done</a:t>
                      </a:r>
                      <a:r>
                        <a:rPr lang="en-US" baseline="0" dirty="0">
                          <a:solidFill>
                            <a:schemeClr val="tx1"/>
                          </a:solidFill>
                        </a:rPr>
                        <a:t> in optimal fashion”</a:t>
                      </a:r>
                      <a:endParaRPr lang="en-US" dirty="0">
                        <a:solidFill>
                          <a:schemeClr val="tx1"/>
                        </a:solidFill>
                      </a:endParaRPr>
                    </a:p>
                  </a:txBody>
                  <a:tcPr/>
                </a:tc>
                <a:tc>
                  <a:txBody>
                    <a:bodyPr/>
                    <a:lstStyle/>
                    <a:p>
                      <a:r>
                        <a:rPr lang="en-US" dirty="0">
                          <a:solidFill>
                            <a:schemeClr val="tx1"/>
                          </a:solidFill>
                        </a:rPr>
                        <a:t>Solar Power Evolution</a:t>
                      </a:r>
                    </a:p>
                  </a:txBody>
                  <a:tcPr/>
                </a:tc>
                <a:extLst>
                  <a:ext uri="{0D108BD9-81ED-4DB2-BD59-A6C34878D82A}">
                    <a16:rowId xmlns:a16="http://schemas.microsoft.com/office/drawing/2014/main" val="10002"/>
                  </a:ext>
                </a:extLst>
              </a:tr>
              <a:tr h="370840">
                <a:tc>
                  <a:txBody>
                    <a:bodyPr/>
                    <a:lstStyle/>
                    <a:p>
                      <a:r>
                        <a:rPr lang="en-US" dirty="0">
                          <a:solidFill>
                            <a:schemeClr val="tx1"/>
                          </a:solidFill>
                        </a:rPr>
                        <a:t>Fruitfulness</a:t>
                      </a:r>
                    </a:p>
                    <a:p>
                      <a:endParaRPr lang="en-US" dirty="0">
                        <a:solidFill>
                          <a:schemeClr val="tx1"/>
                        </a:solidFill>
                      </a:endParaRPr>
                    </a:p>
                    <a:p>
                      <a:r>
                        <a:rPr lang="en-US" dirty="0">
                          <a:solidFill>
                            <a:schemeClr val="tx1"/>
                          </a:solidFill>
                        </a:rPr>
                        <a:t>“Focus on a single entity” </a:t>
                      </a:r>
                    </a:p>
                  </a:txBody>
                  <a:tcPr/>
                </a:tc>
                <a:tc>
                  <a:txBody>
                    <a:bodyPr/>
                    <a:lstStyle/>
                    <a:p>
                      <a:r>
                        <a:rPr lang="en-US" dirty="0">
                          <a:solidFill>
                            <a:schemeClr val="tx1"/>
                          </a:solidFill>
                        </a:rPr>
                        <a:t>Early Automobiles</a:t>
                      </a:r>
                    </a:p>
                  </a:txBody>
                  <a:tcPr/>
                </a:tc>
                <a:tc>
                  <a:txBody>
                    <a:bodyPr/>
                    <a:lstStyle/>
                    <a:p>
                      <a:r>
                        <a:rPr lang="en-US" dirty="0">
                          <a:solidFill>
                            <a:schemeClr val="tx1"/>
                          </a:solidFill>
                        </a:rPr>
                        <a:t>Productivity</a:t>
                      </a:r>
                    </a:p>
                    <a:p>
                      <a:endParaRPr lang="en-US" dirty="0">
                        <a:solidFill>
                          <a:schemeClr val="tx1"/>
                        </a:solidFill>
                      </a:endParaRPr>
                    </a:p>
                    <a:p>
                      <a:r>
                        <a:rPr lang="en-US" dirty="0">
                          <a:solidFill>
                            <a:schemeClr val="tx1"/>
                          </a:solidFill>
                        </a:rPr>
                        <a:t>“Create</a:t>
                      </a:r>
                      <a:r>
                        <a:rPr lang="en-US" baseline="0" dirty="0">
                          <a:solidFill>
                            <a:schemeClr val="tx1"/>
                          </a:solidFill>
                        </a:rPr>
                        <a:t> a multitude of entities”</a:t>
                      </a:r>
                      <a:endParaRPr lang="en-US" dirty="0">
                        <a:solidFill>
                          <a:schemeClr val="tx1"/>
                        </a:solidFill>
                      </a:endParaRPr>
                    </a:p>
                  </a:txBody>
                  <a:tcPr/>
                </a:tc>
                <a:tc>
                  <a:txBody>
                    <a:bodyPr/>
                    <a:lstStyle/>
                    <a:p>
                      <a:r>
                        <a:rPr lang="en-US" dirty="0">
                          <a:solidFill>
                            <a:schemeClr val="tx1"/>
                          </a:solidFill>
                        </a:rPr>
                        <a:t>Evolving Wireless</a:t>
                      </a:r>
                      <a:r>
                        <a:rPr lang="en-US" baseline="0" dirty="0">
                          <a:solidFill>
                            <a:schemeClr val="tx1"/>
                          </a:solidFill>
                        </a:rPr>
                        <a:t> Services</a:t>
                      </a:r>
                      <a:endParaRPr lang="en-US" dirty="0">
                        <a:solidFill>
                          <a:schemeClr val="tx1"/>
                        </a:solidFill>
                      </a:endParaRPr>
                    </a:p>
                  </a:txBody>
                  <a:tcPr/>
                </a:tc>
                <a:extLst>
                  <a:ext uri="{0D108BD9-81ED-4DB2-BD59-A6C34878D82A}">
                    <a16:rowId xmlns:a16="http://schemas.microsoft.com/office/drawing/2014/main" val="10003"/>
                  </a:ext>
                </a:extLst>
              </a:tr>
            </a:tbl>
          </a:graphicData>
        </a:graphic>
      </p:graphicFrame>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396760092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97477" y="123713"/>
            <a:ext cx="7886700" cy="886159"/>
          </a:xfrm>
        </p:spPr>
        <p:txBody>
          <a:bodyPr>
            <a:normAutofit/>
          </a:bodyPr>
          <a:lstStyle/>
          <a:p>
            <a:r>
              <a:rPr lang="en-US" sz="4000" dirty="0" err="1"/>
              <a:t>PreModern</a:t>
            </a:r>
            <a:r>
              <a:rPr lang="en-US" sz="4000" dirty="0"/>
              <a:t> Electrical Engineer</a:t>
            </a:r>
          </a:p>
        </p:txBody>
      </p:sp>
      <p:sp>
        <p:nvSpPr>
          <p:cNvPr id="7" name="Content Placeholder 6"/>
          <p:cNvSpPr>
            <a:spLocks noGrp="1"/>
          </p:cNvSpPr>
          <p:nvPr>
            <p:ph sz="quarter" idx="12"/>
          </p:nvPr>
        </p:nvSpPr>
        <p:spPr>
          <a:xfrm>
            <a:off x="659823" y="983665"/>
            <a:ext cx="7886700" cy="5115799"/>
          </a:xfrm>
        </p:spPr>
        <p:txBody>
          <a:bodyPr>
            <a:normAutofit fontScale="92500" lnSpcReduction="20000"/>
          </a:bodyPr>
          <a:lstStyle/>
          <a:p>
            <a:r>
              <a:rPr lang="en-US" dirty="0"/>
              <a:t>-Scientific focus</a:t>
            </a:r>
          </a:p>
          <a:p>
            <a:r>
              <a:rPr lang="en-US" dirty="0"/>
              <a:t>-Regional/National focus</a:t>
            </a:r>
          </a:p>
          <a:p>
            <a:r>
              <a:rPr lang="en-US" dirty="0"/>
              <a:t>-Inventor</a:t>
            </a:r>
          </a:p>
          <a:p>
            <a:r>
              <a:rPr lang="en-US" dirty="0"/>
              <a:t>	+Alexander Graham Bell</a:t>
            </a:r>
          </a:p>
          <a:p>
            <a:r>
              <a:rPr lang="en-US" dirty="0"/>
              <a:t>	+Edison</a:t>
            </a:r>
          </a:p>
          <a:p>
            <a:r>
              <a:rPr lang="en-US" dirty="0"/>
              <a:t>	+Tesla</a:t>
            </a:r>
          </a:p>
          <a:p>
            <a:r>
              <a:rPr lang="en-US" dirty="0"/>
              <a:t>-Team with Entrepreneur</a:t>
            </a:r>
          </a:p>
          <a:p>
            <a:r>
              <a:rPr lang="en-US" dirty="0"/>
              <a:t>-Projects </a:t>
            </a:r>
          </a:p>
          <a:p>
            <a:r>
              <a:rPr lang="en-US" dirty="0"/>
              <a:t>	+NYC electrification </a:t>
            </a:r>
          </a:p>
          <a:p>
            <a:r>
              <a:rPr lang="en-US" dirty="0"/>
              <a:t>	+Niagara Falls Hydro</a:t>
            </a:r>
          </a:p>
          <a:p>
            <a:r>
              <a:rPr lang="en-US" dirty="0"/>
              <a:t>	+Nationwide telegraph</a:t>
            </a:r>
          </a:p>
          <a:p>
            <a:r>
              <a:rPr lang="en-US" dirty="0"/>
              <a:t>	+Telegraph</a:t>
            </a:r>
          </a:p>
          <a:p>
            <a:r>
              <a:rPr lang="en-US" dirty="0"/>
              <a:t>-Ethics Issues exist, but diluted in invention</a:t>
            </a:r>
          </a:p>
          <a:p>
            <a:r>
              <a:rPr lang="en-US" dirty="0"/>
              <a:t>	+AC/DC Current : Edison  electrocutions</a:t>
            </a:r>
          </a:p>
          <a:p>
            <a:r>
              <a:rPr lang="en-US" dirty="0"/>
              <a:t>	+Pony Express obsolescence</a:t>
            </a:r>
          </a:p>
        </p:txBody>
      </p:sp>
      <p:sp>
        <p:nvSpPr>
          <p:cNvPr id="9" name="Text Placeholder 8"/>
          <p:cNvSpPr>
            <a:spLocks noGrp="1"/>
          </p:cNvSpPr>
          <p:nvPr>
            <p:ph type="body" sz="quarter" idx="16"/>
          </p:nvPr>
        </p:nvSpPr>
        <p:spPr/>
        <p:txBody>
          <a:bodyPr/>
          <a:lstStyle/>
          <a:p>
            <a:endParaRPr lang="en-US"/>
          </a:p>
        </p:txBody>
      </p:sp>
      <p:sp>
        <p:nvSpPr>
          <p:cNvPr id="10" name="Rectangle 9"/>
          <p:cNvSpPr/>
          <p:nvPr/>
        </p:nvSpPr>
        <p:spPr>
          <a:xfrm>
            <a:off x="290945" y="6295846"/>
            <a:ext cx="5600700" cy="369332"/>
          </a:xfrm>
          <a:prstGeom prst="rect">
            <a:avLst/>
          </a:prstGeom>
        </p:spPr>
        <p:txBody>
          <a:bodyPr wrap="square">
            <a:spAutoFit/>
          </a:bodyPr>
          <a:lstStyle/>
          <a:p>
            <a:r>
              <a:rPr lang="en-US" dirty="0">
                <a:solidFill>
                  <a:schemeClr val="bg1"/>
                </a:solidFill>
              </a:rPr>
              <a:t>https://www.youtube.com/watch?v=mNdtAY-W5qw</a:t>
            </a:r>
          </a:p>
        </p:txBody>
      </p:sp>
    </p:spTree>
    <p:extLst>
      <p:ext uri="{BB962C8B-B14F-4D97-AF65-F5344CB8AC3E}">
        <p14:creationId xmlns:p14="http://schemas.microsoft.com/office/powerpoint/2010/main" val="121412313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97477" y="352313"/>
            <a:ext cx="7886700" cy="886159"/>
          </a:xfrm>
        </p:spPr>
        <p:txBody>
          <a:bodyPr>
            <a:normAutofit/>
          </a:bodyPr>
          <a:lstStyle/>
          <a:p>
            <a:r>
              <a:rPr lang="en-US" dirty="0"/>
              <a:t>Contemporary Engineer </a:t>
            </a:r>
          </a:p>
        </p:txBody>
      </p:sp>
      <p:sp>
        <p:nvSpPr>
          <p:cNvPr id="7" name="Content Placeholder 6"/>
          <p:cNvSpPr>
            <a:spLocks noGrp="1"/>
          </p:cNvSpPr>
          <p:nvPr>
            <p:ph sz="quarter" idx="12"/>
          </p:nvPr>
        </p:nvSpPr>
        <p:spPr>
          <a:xfrm>
            <a:off x="587086" y="1451256"/>
            <a:ext cx="7886700" cy="4627426"/>
          </a:xfrm>
        </p:spPr>
        <p:txBody>
          <a:bodyPr>
            <a:normAutofit fontScale="92500" lnSpcReduction="20000"/>
          </a:bodyPr>
          <a:lstStyle/>
          <a:p>
            <a:pPr marL="342900" indent="-342900">
              <a:buFont typeface="Arial" panose="020B0604020202020204" pitchFamily="34" charset="0"/>
              <a:buChar char="•"/>
            </a:pPr>
            <a:r>
              <a:rPr lang="en-US" dirty="0"/>
              <a:t>Global Perspective </a:t>
            </a:r>
          </a:p>
          <a:p>
            <a:pPr marL="342900" indent="-342900">
              <a:buFont typeface="Arial" panose="020B0604020202020204" pitchFamily="34" charset="0"/>
              <a:buChar char="•"/>
            </a:pPr>
            <a:r>
              <a:rPr lang="en-US" dirty="0"/>
              <a:t>Team Player</a:t>
            </a:r>
          </a:p>
          <a:p>
            <a:pPr marL="342900" indent="-342900">
              <a:buFont typeface="Arial" panose="020B0604020202020204" pitchFamily="34" charset="0"/>
              <a:buChar char="•"/>
            </a:pPr>
            <a:r>
              <a:rPr lang="en-US" dirty="0"/>
              <a:t>Multiplexing Skills</a:t>
            </a:r>
          </a:p>
          <a:p>
            <a:pPr marL="342900" indent="-342900">
              <a:buFont typeface="Arial" panose="020B0604020202020204" pitchFamily="34" charset="0"/>
              <a:buChar char="•"/>
            </a:pPr>
            <a:r>
              <a:rPr lang="en-US" dirty="0"/>
              <a:t>Communication and Computer Capabilities</a:t>
            </a:r>
          </a:p>
          <a:p>
            <a:pPr marL="342900" indent="-342900">
              <a:buFont typeface="Arial" panose="020B0604020202020204" pitchFamily="34" charset="0"/>
              <a:buChar char="•"/>
            </a:pPr>
            <a:r>
              <a:rPr lang="en-US" dirty="0"/>
              <a:t>Domain Skills</a:t>
            </a:r>
          </a:p>
          <a:p>
            <a:pPr marL="800100" lvl="1" indent="-342900">
              <a:buFont typeface="Arial" panose="020B0604020202020204" pitchFamily="34" charset="0"/>
              <a:buChar char="•"/>
            </a:pPr>
            <a:r>
              <a:rPr lang="en-US" dirty="0"/>
              <a:t>Disciplined</a:t>
            </a:r>
          </a:p>
          <a:p>
            <a:pPr marL="800100" lvl="1" indent="-342900">
              <a:buFont typeface="Arial" panose="020B0604020202020204" pitchFamily="34" charset="0"/>
              <a:buChar char="•"/>
            </a:pPr>
            <a:r>
              <a:rPr lang="en-US" dirty="0"/>
              <a:t>Dedicated </a:t>
            </a:r>
          </a:p>
          <a:p>
            <a:pPr marL="800100" lvl="1" indent="-342900">
              <a:buFont typeface="Arial" panose="020B0604020202020204" pitchFamily="34" charset="0"/>
              <a:buChar char="•"/>
            </a:pPr>
            <a:r>
              <a:rPr lang="en-US" dirty="0"/>
              <a:t>Serious</a:t>
            </a:r>
          </a:p>
          <a:p>
            <a:pPr marL="800100" lvl="1" indent="-342900">
              <a:buFont typeface="Arial" panose="020B0604020202020204" pitchFamily="34" charset="0"/>
              <a:buChar char="•"/>
            </a:pPr>
            <a:r>
              <a:rPr lang="en-US" dirty="0"/>
              <a:t>Rational</a:t>
            </a:r>
          </a:p>
          <a:p>
            <a:pPr marL="800100" lvl="1" indent="-342900">
              <a:buFont typeface="Arial" panose="020B0604020202020204" pitchFamily="34" charset="0"/>
              <a:buChar char="•"/>
            </a:pPr>
            <a:r>
              <a:rPr lang="en-US" dirty="0"/>
              <a:t>Curious</a:t>
            </a:r>
          </a:p>
          <a:p>
            <a:pPr marL="800100" lvl="1" indent="-342900">
              <a:buFont typeface="Arial" panose="020B0604020202020204" pitchFamily="34" charset="0"/>
              <a:buChar char="•"/>
            </a:pPr>
            <a:r>
              <a:rPr lang="en-US" dirty="0"/>
              <a:t>Industrious</a:t>
            </a:r>
          </a:p>
          <a:p>
            <a:pPr marL="800100" lvl="1" indent="-342900">
              <a:buFont typeface="Arial" panose="020B0604020202020204" pitchFamily="34" charset="0"/>
              <a:buChar char="•"/>
            </a:pPr>
            <a:r>
              <a:rPr lang="en-US" dirty="0"/>
              <a:t>Creative</a:t>
            </a:r>
          </a:p>
          <a:p>
            <a:pPr marL="342900" indent="-342900">
              <a:buFont typeface="Arial" panose="020B0604020202020204" pitchFamily="34" charset="0"/>
              <a:buChar char="•"/>
            </a:pPr>
            <a:r>
              <a:rPr lang="en-US" dirty="0"/>
              <a:t>Ethics are mainstream for society given pervasive nature of tech</a:t>
            </a:r>
          </a:p>
          <a:p>
            <a:pPr marL="800100" lvl="1" indent="-342900">
              <a:buFont typeface="Arial" panose="020B0604020202020204" pitchFamily="34" charset="0"/>
              <a:buChar char="•"/>
            </a:pPr>
            <a:r>
              <a:rPr lang="en-US" dirty="0"/>
              <a:t>Health issues of RF devices?</a:t>
            </a:r>
          </a:p>
          <a:p>
            <a:pPr marL="800100" lvl="1" indent="-342900">
              <a:buFont typeface="Arial" panose="020B0604020202020204" pitchFamily="34" charset="0"/>
              <a:buChar char="•"/>
            </a:pPr>
            <a:r>
              <a:rPr lang="en-US" dirty="0"/>
              <a:t>Alternate energy vs fossil fuels based on environmental impact</a:t>
            </a:r>
          </a:p>
          <a:p>
            <a:pPr marL="800100" lvl="1" indent="-342900">
              <a:buFont typeface="Arial" panose="020B0604020202020204" pitchFamily="34" charset="0"/>
              <a:buChar char="•"/>
            </a:pPr>
            <a:r>
              <a:rPr lang="en-US" dirty="0"/>
              <a:t>Artificial Intelligence impacting multiple professions and jobs </a:t>
            </a:r>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77687902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theme/theme1.xml><?xml version="1.0" encoding="utf-8"?>
<a:theme xmlns:a="http://schemas.openxmlformats.org/drawingml/2006/main" name="SJSU-Standard-PPT (5)">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0DB126CB-D441-464B-B99B-340F3E68FEA0}"/>
    </a:ext>
  </a:extLst>
</a:theme>
</file>

<file path=ppt/theme/theme10.xml><?xml version="1.0" encoding="utf-8"?>
<a:theme xmlns:a="http://schemas.openxmlformats.org/drawingml/2006/main" name="1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038E574D-EE11-4760-836B-ADD15C9B1572}"/>
    </a:ext>
  </a:ext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7B5C3B03-1458-4E66-964B-19136E2BB492}"/>
    </a:ext>
  </a:extLst>
</a:theme>
</file>

<file path=ppt/theme/theme3.xml><?xml version="1.0" encoding="utf-8"?>
<a:theme xmlns:a="http://schemas.openxmlformats.org/drawingml/2006/main" name="Titl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A99606CA-E4DD-4A7E-ADE3-38754EF64503}"/>
    </a:ext>
  </a:extLst>
</a:theme>
</file>

<file path=ppt/theme/theme4.xml><?xml version="1.0" encoding="utf-8"?>
<a:theme xmlns:a="http://schemas.openxmlformats.org/drawingml/2006/main" name="Bump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5B6FD638-AF11-4110-A98B-52A30CAD40C6}"/>
    </a:ext>
  </a:extLst>
</a:theme>
</file>

<file path=ppt/theme/theme5.xml><?xml version="1.0" encoding="utf-8"?>
<a:theme xmlns:a="http://schemas.openxmlformats.org/drawingml/2006/main" name="Section Header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7B92B18D-2067-401C-8110-0CCB6A0E47FC}"/>
    </a:ext>
  </a:extLst>
</a:theme>
</file>

<file path=ppt/theme/theme6.xml><?xml version="1.0" encoding="utf-8"?>
<a:theme xmlns:a="http://schemas.openxmlformats.org/drawingml/2006/main" name="Whit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304BAEE5-2FC4-42BA-9CBC-59F25EDAC538}"/>
    </a:ext>
  </a:extLst>
</a:theme>
</file>

<file path=ppt/theme/theme7.xml><?xml version="1.0" encoding="utf-8"?>
<a:theme xmlns:a="http://schemas.openxmlformats.org/drawingml/2006/main" name="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038E574D-EE11-4760-836B-ADD15C9B1572}"/>
    </a:ext>
  </a:extLst>
</a:theme>
</file>

<file path=ppt/theme/theme8.xml><?xml version="1.0" encoding="utf-8"?>
<a:theme xmlns:a="http://schemas.openxmlformats.org/drawingml/2006/main" name="Imag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2FA2181D-B5FB-4A35-83F1-4BE74620503A}"/>
    </a:ext>
  </a:extLst>
</a:theme>
</file>

<file path=ppt/theme/theme9.xml><?xml version="1.0" encoding="utf-8"?>
<a:theme xmlns:a="http://schemas.openxmlformats.org/drawingml/2006/main" name="Chart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JSU - Standard - Draft 5.potx" id="{36E5E114-1A42-43F1-917F-B66C68889A8F}" vid="{A280AFC1-4B8A-4049-87F8-E60A0114FF51}"/>
    </a:ext>
  </a:extLst>
</a:theme>
</file>

<file path=docProps/app.xml><?xml version="1.0" encoding="utf-8"?>
<Properties xmlns="http://schemas.openxmlformats.org/officeDocument/2006/extended-properties" xmlns:vt="http://schemas.openxmlformats.org/officeDocument/2006/docPropsVTypes">
  <Template>SJSU-Standard-PPT (5)</Template>
  <TotalTime>11473</TotalTime>
  <Words>1989</Words>
  <Application>Microsoft Office PowerPoint</Application>
  <PresentationFormat>On-screen Show (4:3)</PresentationFormat>
  <Paragraphs>410</Paragraphs>
  <Slides>36</Slides>
  <Notes>1</Notes>
  <HiddenSlides>0</HiddenSlides>
  <MMClips>0</MMClips>
  <ScaleCrop>false</ScaleCrop>
  <HeadingPairs>
    <vt:vector size="6" baseType="variant">
      <vt:variant>
        <vt:lpstr>Fonts Used</vt:lpstr>
      </vt:variant>
      <vt:variant>
        <vt:i4>5</vt:i4>
      </vt:variant>
      <vt:variant>
        <vt:lpstr>Theme</vt:lpstr>
      </vt:variant>
      <vt:variant>
        <vt:i4>10</vt:i4>
      </vt:variant>
      <vt:variant>
        <vt:lpstr>Slide Titles</vt:lpstr>
      </vt:variant>
      <vt:variant>
        <vt:i4>36</vt:i4>
      </vt:variant>
    </vt:vector>
  </HeadingPairs>
  <TitlesOfParts>
    <vt:vector size="51" baseType="lpstr">
      <vt:lpstr>Arial</vt:lpstr>
      <vt:lpstr>Helvetica Neue</vt:lpstr>
      <vt:lpstr>Calibri</vt:lpstr>
      <vt:lpstr>SJSU Spartan Bold</vt:lpstr>
      <vt:lpstr>SJSU Spartan Regular</vt:lpstr>
      <vt:lpstr>SJSU-Standard-PPT (5)</vt:lpstr>
      <vt:lpstr>Cover Slides</vt:lpstr>
      <vt:lpstr>Title Slides</vt:lpstr>
      <vt:lpstr>Bumper Slides</vt:lpstr>
      <vt:lpstr>Section Headers</vt:lpstr>
      <vt:lpstr>White Content Slides</vt:lpstr>
      <vt:lpstr>Blue Content Slides</vt:lpstr>
      <vt:lpstr>Image Slides</vt:lpstr>
      <vt:lpstr>Charts</vt:lpstr>
      <vt:lpstr>1_Blue Content Slides</vt:lpstr>
      <vt:lpstr>EE 295</vt:lpstr>
      <vt:lpstr>PowerPoint Presentation</vt:lpstr>
      <vt:lpstr>PowerPoint Presentation</vt:lpstr>
      <vt:lpstr>Lecturer Speaking Engagement Sep 23, 2019</vt:lpstr>
      <vt:lpstr>Fair Warning</vt:lpstr>
      <vt:lpstr>Ch 4: Person    Evolution of Engineering </vt:lpstr>
      <vt:lpstr>Contrast of PreModern and Contemporary Engineering</vt:lpstr>
      <vt:lpstr>PreModern Electrical Engineer</vt:lpstr>
      <vt:lpstr>Contemporary Engineer </vt:lpstr>
      <vt:lpstr>Video: Electrical Engineering</vt:lpstr>
      <vt:lpstr>PowerPoint Presentation</vt:lpstr>
      <vt:lpstr>Tech Description: Blockchain</vt:lpstr>
      <vt:lpstr>Writing Insight for Blockchain: Avoid the Offenders</vt:lpstr>
      <vt:lpstr>Do not Forget Self Grading Sheet</vt:lpstr>
      <vt:lpstr>Semester Major Items…..(subject to modification)</vt:lpstr>
      <vt:lpstr>A Progressive Process</vt:lpstr>
      <vt:lpstr>Midterm: First 5 Page Report </vt:lpstr>
      <vt:lpstr>Present Midterm Status</vt:lpstr>
      <vt:lpstr>Midterm-Related Abstract/Expanded Outline </vt:lpstr>
      <vt:lpstr>A Concise Version  of a Business Plan      </vt:lpstr>
      <vt:lpstr>First 5 page Proposal A Concise Version  of a Business Plan      </vt:lpstr>
      <vt:lpstr>Midterm-Research Assignment: </vt:lpstr>
      <vt:lpstr>Good Abstracts and Executive Summaries</vt:lpstr>
      <vt:lpstr>Overview</vt:lpstr>
      <vt:lpstr>How to Write an Abstract Philip Koopman, Carnegie Mellon Oct, 1997</vt:lpstr>
      <vt:lpstr>Abstract Checklist</vt:lpstr>
      <vt:lpstr>Parts of an Abstract</vt:lpstr>
      <vt:lpstr>Other Considerations on Abstracts</vt:lpstr>
      <vt:lpstr>Conclusion on Abstracts</vt:lpstr>
      <vt:lpstr>Autonomous Vehicle Navigation </vt:lpstr>
      <vt:lpstr>Executive Summary vs Abstract Audience Matters </vt:lpstr>
      <vt:lpstr>PowerPoint Presentation</vt:lpstr>
      <vt:lpstr>Example –Power Distribution Monitoring</vt:lpstr>
      <vt:lpstr>Example –Power Distribution Monitoring</vt:lpstr>
      <vt:lpstr>Citing in IEEE per IEEE Style Guide</vt:lpstr>
      <vt:lpstr>Midterm Paper Rubric</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Wrappe</dc:creator>
  <cp:lastModifiedBy>Muhammad Aldacher</cp:lastModifiedBy>
  <cp:revision>185</cp:revision>
  <cp:lastPrinted>2017-09-07T00:54:36Z</cp:lastPrinted>
  <dcterms:created xsi:type="dcterms:W3CDTF">2017-08-23T13:02:48Z</dcterms:created>
  <dcterms:modified xsi:type="dcterms:W3CDTF">2019-09-23T08:06:56Z</dcterms:modified>
</cp:coreProperties>
</file>

<file path=docProps/thumbnail.jpeg>
</file>